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65" r:id="rId2"/>
    <p:sldId id="310" r:id="rId3"/>
    <p:sldId id="311" r:id="rId4"/>
    <p:sldId id="313" r:id="rId5"/>
    <p:sldId id="312" r:id="rId6"/>
    <p:sldId id="316" r:id="rId7"/>
    <p:sldId id="321" r:id="rId8"/>
    <p:sldId id="322" r:id="rId9"/>
    <p:sldId id="323" r:id="rId10"/>
    <p:sldId id="327" r:id="rId11"/>
    <p:sldId id="324" r:id="rId12"/>
    <p:sldId id="317" r:id="rId13"/>
    <p:sldId id="325" r:id="rId14"/>
    <p:sldId id="326" r:id="rId15"/>
    <p:sldId id="332" r:id="rId16"/>
    <p:sldId id="328" r:id="rId17"/>
    <p:sldId id="329" r:id="rId18"/>
    <p:sldId id="330" r:id="rId19"/>
    <p:sldId id="331" r:id="rId20"/>
    <p:sldId id="333" r:id="rId21"/>
    <p:sldId id="334" r:id="rId22"/>
    <p:sldId id="335" r:id="rId23"/>
    <p:sldId id="319" r:id="rId24"/>
  </p:sldIdLst>
  <p:sldSz cx="12188825"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7348" autoAdjust="0"/>
  </p:normalViewPr>
  <p:slideViewPr>
    <p:cSldViewPr showGuides="1">
      <p:cViewPr varScale="1">
        <p:scale>
          <a:sx n="56" d="100"/>
          <a:sy n="56" d="100"/>
        </p:scale>
        <p:origin x="1302" y="66"/>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2" qsCatId="simple" csTypeId="urn:microsoft.com/office/officeart/2005/8/colors/accent0_3" csCatId="mainScheme" phldr="1"/>
      <dgm:spPr/>
      <dgm:t>
        <a:bodyPr/>
        <a:lstStyle/>
        <a:p>
          <a:endParaRPr lang="en-US"/>
        </a:p>
      </dgm:t>
    </dgm:pt>
    <dgm:pt modelId="{FB986F71-3126-4196-BD30-74AEDC39A1CA}">
      <dgm:prSet phldrT="[Text]"/>
      <dgm:spPr/>
      <dgm:t>
        <a:bodyPr/>
        <a:lstStyle/>
        <a:p>
          <a:r>
            <a:rPr lang="en-US" dirty="0"/>
            <a:t>Horn and </a:t>
          </a:r>
          <a:r>
            <a:rPr lang="en-US" dirty="0" err="1"/>
            <a:t>Schunck</a:t>
          </a:r>
          <a:endParaRPr lang="en-US" dirty="0"/>
        </a:p>
      </dgm:t>
    </dgm:pt>
    <dgm:pt modelId="{9B3CE34A-9B3E-4D5F-94E0-DFBB94FF5A03}" type="parTrans" cxnId="{1423FC72-83C7-4510-8021-28EAEA493E68}">
      <dgm:prSet/>
      <dgm:spPr/>
      <dgm:t>
        <a:bodyPr/>
        <a:lstStyle/>
        <a:p>
          <a:endParaRPr lang="en-US"/>
        </a:p>
      </dgm:t>
    </dgm:pt>
    <dgm:pt modelId="{D0B150DF-3AA4-454C-8652-25880449C422}" type="sibTrans" cxnId="{1423FC72-83C7-4510-8021-28EAEA493E68}">
      <dgm:prSet/>
      <dgm:spPr/>
      <dgm:t>
        <a:bodyPr/>
        <a:lstStyle/>
        <a:p>
          <a:endParaRPr lang="en-US"/>
        </a:p>
      </dgm:t>
    </dgm:pt>
    <dgm:pt modelId="{AB2E8498-CC81-452F-A895-08F3845AA347}">
      <dgm:prSet phldrT="[Text]"/>
      <dgm:spPr/>
      <dgm:t>
        <a:bodyPr/>
        <a:lstStyle/>
        <a:p>
          <a:r>
            <a:rPr lang="en-US" dirty="0"/>
            <a:t>Energy Function</a:t>
          </a:r>
        </a:p>
      </dgm:t>
    </dgm:pt>
    <dgm:pt modelId="{4C65E2C8-0CBB-4D8C-AD60-6B0105C62B84}" type="parTrans" cxnId="{2D5B3E3B-3EE5-4072-933E-27DF5400591C}">
      <dgm:prSet/>
      <dgm:spPr/>
      <dgm:t>
        <a:bodyPr/>
        <a:lstStyle/>
        <a:p>
          <a:endParaRPr lang="en-US"/>
        </a:p>
      </dgm:t>
    </dgm:pt>
    <dgm:pt modelId="{9A1F3304-AA9E-4FBC-89BA-9095C80E47C9}" type="sibTrans" cxnId="{2D5B3E3B-3EE5-4072-933E-27DF5400591C}">
      <dgm:prSet/>
      <dgm:spPr/>
      <dgm:t>
        <a:bodyPr/>
        <a:lstStyle/>
        <a:p>
          <a:endParaRPr lang="en-US"/>
        </a:p>
      </dgm:t>
    </dgm:pt>
    <dgm:pt modelId="{BF381BD4-48DC-48BF-8C18-C307CDD4D490}">
      <dgm:prSet phldrT="[Text]"/>
      <dgm:spPr/>
      <dgm:t>
        <a:bodyPr/>
        <a:lstStyle/>
        <a:p>
          <a:r>
            <a:rPr lang="en-US" dirty="0"/>
            <a:t>Brightness Constraint</a:t>
          </a:r>
        </a:p>
      </dgm:t>
    </dgm:pt>
    <dgm:pt modelId="{5D881325-883F-44A1-A5FB-E01856D07A5B}" type="parTrans" cxnId="{5F9EDECD-FB20-4615-B5EC-47255B2B532F}">
      <dgm:prSet/>
      <dgm:spPr/>
      <dgm:t>
        <a:bodyPr/>
        <a:lstStyle/>
        <a:p>
          <a:endParaRPr lang="en-US"/>
        </a:p>
      </dgm:t>
    </dgm:pt>
    <dgm:pt modelId="{2C645F98-BC4B-4797-BC42-0872EA7B0575}" type="sibTrans" cxnId="{5F9EDECD-FB20-4615-B5EC-47255B2B532F}">
      <dgm:prSet/>
      <dgm:spPr/>
      <dgm:t>
        <a:bodyPr/>
        <a:lstStyle/>
        <a:p>
          <a:endParaRPr lang="en-US"/>
        </a:p>
      </dgm:t>
    </dgm:pt>
    <dgm:pt modelId="{F6D27D1B-CDCB-481F-B8FA-AB31B2A119DE}">
      <dgm:prSet phldrT="[Text]"/>
      <dgm:spPr/>
      <dgm:t>
        <a:bodyPr/>
        <a:lstStyle/>
        <a:p>
          <a:r>
            <a:rPr lang="en-US" dirty="0"/>
            <a:t>Fractional-Order </a:t>
          </a:r>
        </a:p>
      </dgm:t>
    </dgm:pt>
    <dgm:pt modelId="{8A7BF306-8E53-4B16-9E7E-A79AE3DF6BE2}" type="parTrans" cxnId="{A63D53AC-541A-4D09-9620-8B1C8D7B91DE}">
      <dgm:prSet/>
      <dgm:spPr/>
      <dgm:t>
        <a:bodyPr/>
        <a:lstStyle/>
        <a:p>
          <a:endParaRPr lang="en-US"/>
        </a:p>
      </dgm:t>
    </dgm:pt>
    <dgm:pt modelId="{7AEB6639-3258-49E8-8B1F-B4A9C61922BE}" type="sibTrans" cxnId="{A63D53AC-541A-4D09-9620-8B1C8D7B91DE}">
      <dgm:prSet/>
      <dgm:spPr/>
      <dgm:t>
        <a:bodyPr/>
        <a:lstStyle/>
        <a:p>
          <a:endParaRPr lang="en-US"/>
        </a:p>
      </dgm:t>
    </dgm:pt>
    <dgm:pt modelId="{0B00F5A8-A0EF-4111-9D86-004317B4F49E}">
      <dgm:prSet phldrT="[Text]"/>
      <dgm:spPr/>
      <dgm:t>
        <a:bodyPr/>
        <a:lstStyle/>
        <a:p>
          <a:r>
            <a:rPr lang="en-US" dirty="0"/>
            <a:t>Energy Function </a:t>
          </a:r>
        </a:p>
      </dgm:t>
    </dgm:pt>
    <dgm:pt modelId="{EC916B99-8D26-4265-B7BE-BB461C68DA5C}" type="parTrans" cxnId="{86F910E7-C9D0-48E5-A3A3-C70127E96FC1}">
      <dgm:prSet/>
      <dgm:spPr/>
      <dgm:t>
        <a:bodyPr/>
        <a:lstStyle/>
        <a:p>
          <a:endParaRPr lang="en-US"/>
        </a:p>
      </dgm:t>
    </dgm:pt>
    <dgm:pt modelId="{CE48C676-980A-4BAC-A3C8-9ABC315DAE51}" type="sibTrans" cxnId="{86F910E7-C9D0-48E5-A3A3-C70127E96FC1}">
      <dgm:prSet/>
      <dgm:spPr/>
      <dgm:t>
        <a:bodyPr/>
        <a:lstStyle/>
        <a:p>
          <a:endParaRPr lang="en-US"/>
        </a:p>
      </dgm:t>
    </dgm:pt>
    <dgm:pt modelId="{58828492-5CEF-4AFE-95CB-5D7E6A18158B}">
      <dgm:prSet phldrT="[Text]"/>
      <dgm:spPr/>
      <dgm:t>
        <a:bodyPr/>
        <a:lstStyle/>
        <a:p>
          <a:r>
            <a:rPr lang="en-US" dirty="0"/>
            <a:t>Modified Parameters</a:t>
          </a:r>
        </a:p>
      </dgm:t>
    </dgm:pt>
    <dgm:pt modelId="{F664BA43-1B81-496F-A04E-CE4B4A525697}" type="parTrans" cxnId="{ECE9152A-59A8-4A3A-9D34-DB38A074F636}">
      <dgm:prSet/>
      <dgm:spPr/>
      <dgm:t>
        <a:bodyPr/>
        <a:lstStyle/>
        <a:p>
          <a:endParaRPr lang="en-US"/>
        </a:p>
      </dgm:t>
    </dgm:pt>
    <dgm:pt modelId="{2D386477-EC66-449A-8D41-5F8A212C3D8E}" type="sibTrans" cxnId="{ECE9152A-59A8-4A3A-9D34-DB38A074F636}">
      <dgm:prSet/>
      <dgm:spPr/>
      <dgm:t>
        <a:bodyPr/>
        <a:lstStyle/>
        <a:p>
          <a:endParaRPr lang="en-US"/>
        </a:p>
      </dgm:t>
    </dgm:pt>
    <dgm:pt modelId="{68838C34-4D02-49F8-ADD7-BFA90D87B7EA}">
      <dgm:prSet phldrT="[Text]"/>
      <dgm:spPr/>
      <dgm:t>
        <a:bodyPr/>
        <a:lstStyle/>
        <a:p>
          <a:r>
            <a:rPr lang="en-US" dirty="0"/>
            <a:t>Euler Lagrange</a:t>
          </a:r>
        </a:p>
      </dgm:t>
    </dgm:pt>
    <dgm:pt modelId="{F2AD00AD-6A23-4C89-A107-68EF5D1F0B94}" type="parTrans" cxnId="{4143D757-8617-4C89-8322-E3B29A1874AF}">
      <dgm:prSet/>
      <dgm:spPr/>
      <dgm:t>
        <a:bodyPr/>
        <a:lstStyle/>
        <a:p>
          <a:endParaRPr lang="en-US"/>
        </a:p>
      </dgm:t>
    </dgm:pt>
    <dgm:pt modelId="{FFC4FCE7-6F2F-4F91-A74A-7C4C32A81657}" type="sibTrans" cxnId="{4143D757-8617-4C89-8322-E3B29A1874AF}">
      <dgm:prSet/>
      <dgm:spPr/>
      <dgm:t>
        <a:bodyPr/>
        <a:lstStyle/>
        <a:p>
          <a:endParaRPr lang="en-US"/>
        </a:p>
      </dgm:t>
    </dgm:pt>
    <dgm:pt modelId="{65B6D8B9-E558-4264-B37F-7B4B2A8896DF}">
      <dgm:prSet phldrT="[Text]"/>
      <dgm:spPr/>
      <dgm:t>
        <a:bodyPr/>
        <a:lstStyle/>
        <a:p>
          <a:r>
            <a:rPr lang="en-US" dirty="0"/>
            <a:t>Brightness Constraint</a:t>
          </a:r>
        </a:p>
      </dgm:t>
    </dgm:pt>
    <dgm:pt modelId="{04F5A724-3AA7-4E78-B992-BCB3E916993F}" type="parTrans" cxnId="{CA96E113-7151-48C8-B4D5-7AA211772CC8}">
      <dgm:prSet/>
      <dgm:spPr/>
      <dgm:t>
        <a:bodyPr/>
        <a:lstStyle/>
        <a:p>
          <a:endParaRPr lang="en-US"/>
        </a:p>
      </dgm:t>
    </dgm:pt>
    <dgm:pt modelId="{370A79FF-9957-49E1-811F-78AB198DD9E0}" type="sibTrans" cxnId="{CA96E113-7151-48C8-B4D5-7AA211772CC8}">
      <dgm:prSet/>
      <dgm:spPr/>
      <dgm:t>
        <a:bodyPr/>
        <a:lstStyle/>
        <a:p>
          <a:endParaRPr lang="en-US"/>
        </a:p>
      </dgm:t>
    </dgm:pt>
    <dgm:pt modelId="{6E7DBE00-7E5B-46F8-BBA0-CF0079A58E82}">
      <dgm:prSet phldrT="[Text]"/>
      <dgm:spPr/>
      <dgm:t>
        <a:bodyPr/>
        <a:lstStyle/>
        <a:p>
          <a:r>
            <a:rPr lang="en-US" dirty="0"/>
            <a:t>Median Filters</a:t>
          </a:r>
        </a:p>
      </dgm:t>
    </dgm:pt>
    <dgm:pt modelId="{6FAC7821-43C2-4A12-9638-E9B1BDE7C8D8}" type="parTrans" cxnId="{3D080EE7-BDF0-495B-A4FB-103A296CD73B}">
      <dgm:prSet/>
      <dgm:spPr/>
      <dgm:t>
        <a:bodyPr/>
        <a:lstStyle/>
        <a:p>
          <a:endParaRPr lang="en-US"/>
        </a:p>
      </dgm:t>
    </dgm:pt>
    <dgm:pt modelId="{65147ED7-18A4-49A5-9AEE-066FB0363316}" type="sibTrans" cxnId="{3D080EE7-BDF0-495B-A4FB-103A296CD73B}">
      <dgm:prSet/>
      <dgm:spPr/>
      <dgm:t>
        <a:bodyPr/>
        <a:lstStyle/>
        <a:p>
          <a:endParaRPr lang="en-US"/>
        </a:p>
      </dgm:t>
    </dgm:pt>
    <dgm:pt modelId="{4F93A2E2-1171-459C-8E38-4DFF6464C86A}">
      <dgm:prSet phldrT="[Text]"/>
      <dgm:spPr/>
      <dgm:t>
        <a:bodyPr/>
        <a:lstStyle/>
        <a:p>
          <a:r>
            <a:rPr lang="en-US" dirty="0"/>
            <a:t>Reducing smoothness</a:t>
          </a:r>
        </a:p>
      </dgm:t>
    </dgm:pt>
    <dgm:pt modelId="{17B339F2-D77C-43E5-AC01-AE2FCEB84D5B}" type="parTrans" cxnId="{FD89B45D-F1FD-4DC9-B990-F9BAC1D21C7C}">
      <dgm:prSet/>
      <dgm:spPr/>
      <dgm:t>
        <a:bodyPr/>
        <a:lstStyle/>
        <a:p>
          <a:endParaRPr lang="en-US"/>
        </a:p>
      </dgm:t>
    </dgm:pt>
    <dgm:pt modelId="{56AB853A-0AC5-45EA-AD5C-B3F2D12F80BD}" type="sibTrans" cxnId="{FD89B45D-F1FD-4DC9-B990-F9BAC1D21C7C}">
      <dgm:prSet/>
      <dgm:spPr/>
      <dgm:t>
        <a:bodyPr/>
        <a:lstStyle/>
        <a:p>
          <a:endParaRPr lang="en-US"/>
        </a:p>
      </dgm:t>
    </dgm:pt>
    <dgm:pt modelId="{3960CFF8-4383-4382-8D6D-F2A00F508E8D}" type="pres">
      <dgm:prSet presAssocID="{0E9DE493-19D7-4EC9-97C9-5F26233F1106}" presName="Name0" presStyleCnt="0">
        <dgm:presLayoutVars>
          <dgm:dir/>
          <dgm:animLvl val="lvl"/>
          <dgm:resizeHandles val="exact"/>
        </dgm:presLayoutVars>
      </dgm:prSet>
      <dgm:spPr/>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 modelId="{1439717B-283C-48FF-AF62-1990F52B6512}" type="pres">
      <dgm:prSet presAssocID="{FB986F71-3126-4196-BD30-74AEDC39A1CA}" presName="composite1" presStyleCnt="0"/>
      <dgm:spPr/>
    </dgm:pt>
    <dgm:pt modelId="{BCCE6711-D1D8-4B2C-917E-41AB5A6114A8}" type="pres">
      <dgm:prSet presAssocID="{FB986F71-3126-4196-BD30-74AEDC39A1CA}" presName="dummyNode1" presStyleLbl="node1" presStyleIdx="0" presStyleCnt="3"/>
      <dgm:spPr/>
    </dgm:pt>
    <dgm:pt modelId="{96015622-8A46-45CF-A72A-2856B699B374}" type="pres">
      <dgm:prSet presAssocID="{FB986F71-3126-4196-BD30-74AEDC39A1CA}" presName="childNode1" presStyleLbl="bgAcc1" presStyleIdx="0" presStyleCnt="3">
        <dgm:presLayoutVars>
          <dgm:bulletEnabled val="1"/>
        </dgm:presLayoutVars>
      </dgm:prSet>
      <dgm:spPr/>
    </dgm:pt>
    <dgm:pt modelId="{BFE859F2-A9E8-4F95-9161-8EC68F2D30C4}" type="pres">
      <dgm:prSet presAssocID="{FB986F71-3126-4196-BD30-74AEDC39A1CA}" presName="childNode1tx" presStyleLbl="bgAcc1" presStyleIdx="0" presStyleCnt="3">
        <dgm:presLayoutVars>
          <dgm:bulletEnabled val="1"/>
        </dgm:presLayoutVars>
      </dgm:prSet>
      <dgm:spPr/>
    </dgm:pt>
    <dgm:pt modelId="{E18C6CF4-EDEB-4539-A36D-E0355B626199}" type="pres">
      <dgm:prSet presAssocID="{FB986F71-3126-4196-BD30-74AEDC39A1CA}" presName="parentNode1" presStyleLbl="node1" presStyleIdx="0" presStyleCnt="3">
        <dgm:presLayoutVars>
          <dgm:chMax val="1"/>
          <dgm:bulletEnabled val="1"/>
        </dgm:presLayoutVars>
      </dgm:prSet>
      <dgm:spPr/>
    </dgm:pt>
    <dgm:pt modelId="{D9FCD5E9-9E94-4534-BAB4-3DB8EB44E7D0}" type="pres">
      <dgm:prSet presAssocID="{FB986F71-3126-4196-BD30-74AEDC39A1CA}" presName="connSite1" presStyleCnt="0"/>
      <dgm:spPr/>
    </dgm:pt>
    <dgm:pt modelId="{6A63D16E-EEE6-4267-97EA-5AD7D2BC4E84}" type="pres">
      <dgm:prSet presAssocID="{D0B150DF-3AA4-454C-8652-25880449C422}" presName="Name9" presStyleLbl="sibTrans2D1" presStyleIdx="0" presStyleCnt="2"/>
      <dgm:spPr/>
    </dgm:pt>
    <dgm:pt modelId="{59BAED1E-A4FE-4FA3-8716-57917AF47F38}" type="pres">
      <dgm:prSet presAssocID="{F6D27D1B-CDCB-481F-B8FA-AB31B2A119DE}" presName="composite2" presStyleCnt="0"/>
      <dgm:spPr/>
    </dgm:pt>
    <dgm:pt modelId="{5C833856-7FAF-4B27-932C-67C7D08339F2}" type="pres">
      <dgm:prSet presAssocID="{F6D27D1B-CDCB-481F-B8FA-AB31B2A119DE}" presName="dummyNode2" presStyleLbl="node1" presStyleIdx="0" presStyleCnt="3"/>
      <dgm:spPr/>
    </dgm:pt>
    <dgm:pt modelId="{E83793B4-2C5C-4D90-82FA-E5EE4745664D}" type="pres">
      <dgm:prSet presAssocID="{F6D27D1B-CDCB-481F-B8FA-AB31B2A119DE}" presName="childNode2" presStyleLbl="bgAcc1" presStyleIdx="1" presStyleCnt="3">
        <dgm:presLayoutVars>
          <dgm:bulletEnabled val="1"/>
        </dgm:presLayoutVars>
      </dgm:prSet>
      <dgm:spPr/>
    </dgm:pt>
    <dgm:pt modelId="{67FFE978-6FBE-4424-80BE-B9E4B4DD0695}" type="pres">
      <dgm:prSet presAssocID="{F6D27D1B-CDCB-481F-B8FA-AB31B2A119DE}" presName="childNode2tx" presStyleLbl="bgAcc1" presStyleIdx="1" presStyleCnt="3">
        <dgm:presLayoutVars>
          <dgm:bulletEnabled val="1"/>
        </dgm:presLayoutVars>
      </dgm:prSet>
      <dgm:spPr/>
    </dgm:pt>
    <dgm:pt modelId="{029D1FDE-4DD7-4FA5-8C70-0C747477B66C}" type="pres">
      <dgm:prSet presAssocID="{F6D27D1B-CDCB-481F-B8FA-AB31B2A119DE}" presName="parentNode2" presStyleLbl="node1" presStyleIdx="1" presStyleCnt="3">
        <dgm:presLayoutVars>
          <dgm:chMax val="0"/>
          <dgm:bulletEnabled val="1"/>
        </dgm:presLayoutVars>
      </dgm:prSet>
      <dgm:spPr/>
    </dgm:pt>
    <dgm:pt modelId="{C2556EF6-41FF-46C6-8829-911BFA533FFE}" type="pres">
      <dgm:prSet presAssocID="{F6D27D1B-CDCB-481F-B8FA-AB31B2A119DE}" presName="connSite2" presStyleCnt="0"/>
      <dgm:spPr/>
    </dgm:pt>
    <dgm:pt modelId="{DC2A0ADB-DCE3-4BF4-9952-0394865777AC}" type="pres">
      <dgm:prSet presAssocID="{7AEB6639-3258-49E8-8B1F-B4A9C61922BE}" presName="Name18" presStyleLbl="sibTrans2D1" presStyleIdx="1" presStyleCnt="2"/>
      <dgm:spPr/>
    </dgm:pt>
    <dgm:pt modelId="{A874A3A3-A340-4ABC-99B5-7529D4415335}" type="pres">
      <dgm:prSet presAssocID="{58828492-5CEF-4AFE-95CB-5D7E6A18158B}" presName="composite1" presStyleCnt="0"/>
      <dgm:spPr/>
    </dgm:pt>
    <dgm:pt modelId="{14032C0B-60AE-432B-A713-F993D1C4BA8F}" type="pres">
      <dgm:prSet presAssocID="{58828492-5CEF-4AFE-95CB-5D7E6A18158B}" presName="dummyNode1" presStyleLbl="node1" presStyleIdx="1" presStyleCnt="3"/>
      <dgm:spPr/>
    </dgm:pt>
    <dgm:pt modelId="{69C28D3B-E083-42DF-9EA0-916CA12125A9}" type="pres">
      <dgm:prSet presAssocID="{58828492-5CEF-4AFE-95CB-5D7E6A18158B}" presName="childNode1" presStyleLbl="bgAcc1" presStyleIdx="2" presStyleCnt="3">
        <dgm:presLayoutVars>
          <dgm:bulletEnabled val="1"/>
        </dgm:presLayoutVars>
      </dgm:prSet>
      <dgm:spPr/>
    </dgm:pt>
    <dgm:pt modelId="{843715D2-C2C2-41EB-BDA3-21230FBA46DB}" type="pres">
      <dgm:prSet presAssocID="{58828492-5CEF-4AFE-95CB-5D7E6A18158B}" presName="childNode1tx" presStyleLbl="bgAcc1" presStyleIdx="2" presStyleCnt="3">
        <dgm:presLayoutVars>
          <dgm:bulletEnabled val="1"/>
        </dgm:presLayoutVars>
      </dgm:prSet>
      <dgm:spPr/>
    </dgm:pt>
    <dgm:pt modelId="{047F5837-10E2-4FFC-A492-DB8A19EF48CA}" type="pres">
      <dgm:prSet presAssocID="{58828492-5CEF-4AFE-95CB-5D7E6A18158B}" presName="parentNode1" presStyleLbl="node1" presStyleIdx="2" presStyleCnt="3">
        <dgm:presLayoutVars>
          <dgm:chMax val="1"/>
          <dgm:bulletEnabled val="1"/>
        </dgm:presLayoutVars>
      </dgm:prSet>
      <dgm:spPr/>
    </dgm:pt>
    <dgm:pt modelId="{7D6A154D-27BB-4CCE-9250-BCDD2CD5C383}" type="pres">
      <dgm:prSet presAssocID="{58828492-5CEF-4AFE-95CB-5D7E6A18158B}" presName="connSite1" presStyleCnt="0"/>
      <dgm:spPr/>
    </dgm:pt>
  </dgm:ptLst>
  <dgm:cxnLst>
    <dgm:cxn modelId="{CA96E113-7151-48C8-B4D5-7AA211772CC8}" srcId="{F6D27D1B-CDCB-481F-B8FA-AB31B2A119DE}" destId="{65B6D8B9-E558-4264-B37F-7B4B2A8896DF}" srcOrd="1" destOrd="0" parTransId="{04F5A724-3AA7-4E78-B992-BCB3E916993F}" sibTransId="{370A79FF-9957-49E1-811F-78AB198DD9E0}"/>
    <dgm:cxn modelId="{1FE4D618-724E-4829-BED3-DAA3C651B769}" type="presOf" srcId="{0B00F5A8-A0EF-4111-9D86-004317B4F49E}" destId="{E83793B4-2C5C-4D90-82FA-E5EE4745664D}" srcOrd="0" destOrd="0" presId="urn:microsoft.com/office/officeart/2005/8/layout/hProcess4"/>
    <dgm:cxn modelId="{A08CE81F-A93E-429F-943D-3B3662A0C042}" type="presOf" srcId="{F6D27D1B-CDCB-481F-B8FA-AB31B2A119DE}" destId="{029D1FDE-4DD7-4FA5-8C70-0C747477B66C}" srcOrd="0" destOrd="0" presId="urn:microsoft.com/office/officeart/2005/8/layout/hProcess4"/>
    <dgm:cxn modelId="{ECE9152A-59A8-4A3A-9D34-DB38A074F636}" srcId="{0E9DE493-19D7-4EC9-97C9-5F26233F1106}" destId="{58828492-5CEF-4AFE-95CB-5D7E6A18158B}" srcOrd="2" destOrd="0" parTransId="{F664BA43-1B81-496F-A04E-CE4B4A525697}" sibTransId="{2D386477-EC66-449A-8D41-5F8A212C3D8E}"/>
    <dgm:cxn modelId="{2D5B3E3B-3EE5-4072-933E-27DF5400591C}" srcId="{FB986F71-3126-4196-BD30-74AEDC39A1CA}" destId="{AB2E8498-CC81-452F-A895-08F3845AA347}" srcOrd="0" destOrd="0" parTransId="{4C65E2C8-0CBB-4D8C-AD60-6B0105C62B84}" sibTransId="{9A1F3304-AA9E-4FBC-89BA-9095C80E47C9}"/>
    <dgm:cxn modelId="{E33DA73B-C4A7-472D-88E9-D1B7FEC0C1F5}" type="presOf" srcId="{BF381BD4-48DC-48BF-8C18-C307CDD4D490}" destId="{BFE859F2-A9E8-4F95-9161-8EC68F2D30C4}" srcOrd="1" destOrd="1" presId="urn:microsoft.com/office/officeart/2005/8/layout/hProcess4"/>
    <dgm:cxn modelId="{8B37FE40-D7C8-473A-9D2D-D33173B003E6}" type="presOf" srcId="{6E7DBE00-7E5B-46F8-BBA0-CF0079A58E82}" destId="{843715D2-C2C2-41EB-BDA3-21230FBA46DB}" srcOrd="1" destOrd="1" presId="urn:microsoft.com/office/officeart/2005/8/layout/hProcess4"/>
    <dgm:cxn modelId="{FD89B45D-F1FD-4DC9-B990-F9BAC1D21C7C}" srcId="{58828492-5CEF-4AFE-95CB-5D7E6A18158B}" destId="{4F93A2E2-1171-459C-8E38-4DFF6464C86A}" srcOrd="2" destOrd="0" parTransId="{17B339F2-D77C-43E5-AC01-AE2FCEB84D5B}" sibTransId="{56AB853A-0AC5-45EA-AD5C-B3F2D12F80BD}"/>
    <dgm:cxn modelId="{241A4F42-3815-4A3A-A31B-C5E11FFB5E6D}" type="presOf" srcId="{FB986F71-3126-4196-BD30-74AEDC39A1CA}" destId="{E18C6CF4-EDEB-4539-A36D-E0355B626199}" srcOrd="0" destOrd="0" presId="urn:microsoft.com/office/officeart/2005/8/layout/hProcess4"/>
    <dgm:cxn modelId="{402F9D43-6A91-4B87-83A0-426BC9CD76A6}" type="presOf" srcId="{0B00F5A8-A0EF-4111-9D86-004317B4F49E}" destId="{67FFE978-6FBE-4424-80BE-B9E4B4DD0695}" srcOrd="1" destOrd="0" presId="urn:microsoft.com/office/officeart/2005/8/layout/hProcess4"/>
    <dgm:cxn modelId="{1423FC72-83C7-4510-8021-28EAEA493E68}" srcId="{0E9DE493-19D7-4EC9-97C9-5F26233F1106}" destId="{FB986F71-3126-4196-BD30-74AEDC39A1CA}" srcOrd="0" destOrd="0" parTransId="{9B3CE34A-9B3E-4D5F-94E0-DFBB94FF5A03}" sibTransId="{D0B150DF-3AA4-454C-8652-25880449C422}"/>
    <dgm:cxn modelId="{4143D757-8617-4C89-8322-E3B29A1874AF}" srcId="{58828492-5CEF-4AFE-95CB-5D7E6A18158B}" destId="{68838C34-4D02-49F8-ADD7-BFA90D87B7EA}" srcOrd="0" destOrd="0" parTransId="{F2AD00AD-6A23-4C89-A107-68EF5D1F0B94}" sibTransId="{FFC4FCE7-6F2F-4F91-A74A-7C4C32A81657}"/>
    <dgm:cxn modelId="{E1602188-B573-41FF-9095-7B40F9CA44C2}" type="presOf" srcId="{6E7DBE00-7E5B-46F8-BBA0-CF0079A58E82}" destId="{69C28D3B-E083-42DF-9EA0-916CA12125A9}" srcOrd="0" destOrd="1" presId="urn:microsoft.com/office/officeart/2005/8/layout/hProcess4"/>
    <dgm:cxn modelId="{550EC38B-566A-4081-A7BE-0E49BE02764D}" type="presOf" srcId="{AB2E8498-CC81-452F-A895-08F3845AA347}" destId="{BFE859F2-A9E8-4F95-9161-8EC68F2D30C4}" srcOrd="1" destOrd="0" presId="urn:microsoft.com/office/officeart/2005/8/layout/hProcess4"/>
    <dgm:cxn modelId="{A63D53AC-541A-4D09-9620-8B1C8D7B91DE}" srcId="{0E9DE493-19D7-4EC9-97C9-5F26233F1106}" destId="{F6D27D1B-CDCB-481F-B8FA-AB31B2A119DE}" srcOrd="1" destOrd="0" parTransId="{8A7BF306-8E53-4B16-9E7E-A79AE3DF6BE2}" sibTransId="{7AEB6639-3258-49E8-8B1F-B4A9C61922BE}"/>
    <dgm:cxn modelId="{4E74EABF-20DE-46D5-9BE9-0F84CEAF66AB}" type="presOf" srcId="{D0B150DF-3AA4-454C-8652-25880449C422}" destId="{6A63D16E-EEE6-4267-97EA-5AD7D2BC4E84}" srcOrd="0" destOrd="0" presId="urn:microsoft.com/office/officeart/2005/8/layout/hProcess4"/>
    <dgm:cxn modelId="{95276BC3-D2A9-422F-9390-BED3FD8C7BB0}" type="presOf" srcId="{0E9DE493-19D7-4EC9-97C9-5F26233F1106}" destId="{3960CFF8-4383-4382-8D6D-F2A00F508E8D}" srcOrd="0" destOrd="0" presId="urn:microsoft.com/office/officeart/2005/8/layout/hProcess4"/>
    <dgm:cxn modelId="{7EBBAEC4-0282-4F3E-860C-A6A26E3998F2}" type="presOf" srcId="{65B6D8B9-E558-4264-B37F-7B4B2A8896DF}" destId="{E83793B4-2C5C-4D90-82FA-E5EE4745664D}" srcOrd="0" destOrd="1" presId="urn:microsoft.com/office/officeart/2005/8/layout/hProcess4"/>
    <dgm:cxn modelId="{90D5F6C6-4E25-4C59-9DF6-6E2B25A59F46}" type="presOf" srcId="{68838C34-4D02-49F8-ADD7-BFA90D87B7EA}" destId="{69C28D3B-E083-42DF-9EA0-916CA12125A9}" srcOrd="0" destOrd="0" presId="urn:microsoft.com/office/officeart/2005/8/layout/hProcess4"/>
    <dgm:cxn modelId="{9BC611C9-29F0-4E94-8B8B-596873399534}" type="presOf" srcId="{4F93A2E2-1171-459C-8E38-4DFF6464C86A}" destId="{843715D2-C2C2-41EB-BDA3-21230FBA46DB}" srcOrd="1" destOrd="2" presId="urn:microsoft.com/office/officeart/2005/8/layout/hProcess4"/>
    <dgm:cxn modelId="{5F9EDECD-FB20-4615-B5EC-47255B2B532F}" srcId="{FB986F71-3126-4196-BD30-74AEDC39A1CA}" destId="{BF381BD4-48DC-48BF-8C18-C307CDD4D490}" srcOrd="1" destOrd="0" parTransId="{5D881325-883F-44A1-A5FB-E01856D07A5B}" sibTransId="{2C645F98-BC4B-4797-BC42-0872EA7B0575}"/>
    <dgm:cxn modelId="{A507C8D3-A0BB-44E4-82F7-15D18D34238D}" type="presOf" srcId="{68838C34-4D02-49F8-ADD7-BFA90D87B7EA}" destId="{843715D2-C2C2-41EB-BDA3-21230FBA46DB}" srcOrd="1" destOrd="0" presId="urn:microsoft.com/office/officeart/2005/8/layout/hProcess4"/>
    <dgm:cxn modelId="{FA45DADE-266F-4B82-B02F-D2732D8D9F51}" type="presOf" srcId="{58828492-5CEF-4AFE-95CB-5D7E6A18158B}" destId="{047F5837-10E2-4FFC-A492-DB8A19EF48CA}" srcOrd="0" destOrd="0" presId="urn:microsoft.com/office/officeart/2005/8/layout/hProcess4"/>
    <dgm:cxn modelId="{3D080EE7-BDF0-495B-A4FB-103A296CD73B}" srcId="{58828492-5CEF-4AFE-95CB-5D7E6A18158B}" destId="{6E7DBE00-7E5B-46F8-BBA0-CF0079A58E82}" srcOrd="1" destOrd="0" parTransId="{6FAC7821-43C2-4A12-9638-E9B1BDE7C8D8}" sibTransId="{65147ED7-18A4-49A5-9AEE-066FB0363316}"/>
    <dgm:cxn modelId="{86F910E7-C9D0-48E5-A3A3-C70127E96FC1}" srcId="{F6D27D1B-CDCB-481F-B8FA-AB31B2A119DE}" destId="{0B00F5A8-A0EF-4111-9D86-004317B4F49E}" srcOrd="0" destOrd="0" parTransId="{EC916B99-8D26-4265-B7BE-BB461C68DA5C}" sibTransId="{CE48C676-980A-4BAC-A3C8-9ABC315DAE51}"/>
    <dgm:cxn modelId="{835CA1EF-8C73-4A92-AB14-7F18CFCB3BBE}" type="presOf" srcId="{65B6D8B9-E558-4264-B37F-7B4B2A8896DF}" destId="{67FFE978-6FBE-4424-80BE-B9E4B4DD0695}" srcOrd="1" destOrd="1" presId="urn:microsoft.com/office/officeart/2005/8/layout/hProcess4"/>
    <dgm:cxn modelId="{FCC960F1-FFDB-446D-9C7D-06DB34FE036C}" type="presOf" srcId="{BF381BD4-48DC-48BF-8C18-C307CDD4D490}" destId="{96015622-8A46-45CF-A72A-2856B699B374}" srcOrd="0" destOrd="1" presId="urn:microsoft.com/office/officeart/2005/8/layout/hProcess4"/>
    <dgm:cxn modelId="{69E645F4-0D81-4CB2-8875-DE30A14B3C43}" type="presOf" srcId="{4F93A2E2-1171-459C-8E38-4DFF6464C86A}" destId="{69C28D3B-E083-42DF-9EA0-916CA12125A9}" srcOrd="0" destOrd="2" presId="urn:microsoft.com/office/officeart/2005/8/layout/hProcess4"/>
    <dgm:cxn modelId="{732F9AFA-01BF-4C18-A659-D951BF9FC05D}" type="presOf" srcId="{AB2E8498-CC81-452F-A895-08F3845AA347}" destId="{96015622-8A46-45CF-A72A-2856B699B374}" srcOrd="0" destOrd="0" presId="urn:microsoft.com/office/officeart/2005/8/layout/hProcess4"/>
    <dgm:cxn modelId="{E95209FE-82B0-40EF-AFE6-D8CCCCEA50E1}" type="presOf" srcId="{7AEB6639-3258-49E8-8B1F-B4A9C61922BE}" destId="{DC2A0ADB-DCE3-4BF4-9952-0394865777AC}" srcOrd="0" destOrd="0" presId="urn:microsoft.com/office/officeart/2005/8/layout/hProcess4"/>
    <dgm:cxn modelId="{89F19664-F574-44B4-924E-3D107B743F23}" type="presParOf" srcId="{3960CFF8-4383-4382-8D6D-F2A00F508E8D}" destId="{366CFF54-5C8F-47F9-BFD8-D9AF3EADDA3E}" srcOrd="0" destOrd="0" presId="urn:microsoft.com/office/officeart/2005/8/layout/hProcess4"/>
    <dgm:cxn modelId="{75C41B37-1CBE-4C45-8C4B-850855BD27C4}" type="presParOf" srcId="{3960CFF8-4383-4382-8D6D-F2A00F508E8D}" destId="{13688FBD-4079-41FE-A6A2-B5B0F293E6BF}" srcOrd="1" destOrd="0" presId="urn:microsoft.com/office/officeart/2005/8/layout/hProcess4"/>
    <dgm:cxn modelId="{3AA8FE4E-D0FB-4F4F-9F35-7B6B4E7D5E8D}" type="presParOf" srcId="{3960CFF8-4383-4382-8D6D-F2A00F508E8D}" destId="{224851B6-C14D-49DE-883B-A13003DA4601}" srcOrd="2" destOrd="0" presId="urn:microsoft.com/office/officeart/2005/8/layout/hProcess4"/>
    <dgm:cxn modelId="{A4DAABAE-FB49-4E79-80B0-1264A8E539FF}" type="presParOf" srcId="{224851B6-C14D-49DE-883B-A13003DA4601}" destId="{1439717B-283C-48FF-AF62-1990F52B6512}" srcOrd="0" destOrd="0" presId="urn:microsoft.com/office/officeart/2005/8/layout/hProcess4"/>
    <dgm:cxn modelId="{6FFC75D9-47EB-48FF-90CD-91F117AC22B7}" type="presParOf" srcId="{1439717B-283C-48FF-AF62-1990F52B6512}" destId="{BCCE6711-D1D8-4B2C-917E-41AB5A6114A8}" srcOrd="0" destOrd="0" presId="urn:microsoft.com/office/officeart/2005/8/layout/hProcess4"/>
    <dgm:cxn modelId="{FEE85E3F-72E5-4071-8EA1-3623F81173A1}" type="presParOf" srcId="{1439717B-283C-48FF-AF62-1990F52B6512}" destId="{96015622-8A46-45CF-A72A-2856B699B374}" srcOrd="1" destOrd="0" presId="urn:microsoft.com/office/officeart/2005/8/layout/hProcess4"/>
    <dgm:cxn modelId="{AC4982ED-AD83-45D0-AD2F-455F7901AF9F}" type="presParOf" srcId="{1439717B-283C-48FF-AF62-1990F52B6512}" destId="{BFE859F2-A9E8-4F95-9161-8EC68F2D30C4}" srcOrd="2" destOrd="0" presId="urn:microsoft.com/office/officeart/2005/8/layout/hProcess4"/>
    <dgm:cxn modelId="{565E0706-6737-49AB-A631-19EA6E16791C}" type="presParOf" srcId="{1439717B-283C-48FF-AF62-1990F52B6512}" destId="{E18C6CF4-EDEB-4539-A36D-E0355B626199}" srcOrd="3" destOrd="0" presId="urn:microsoft.com/office/officeart/2005/8/layout/hProcess4"/>
    <dgm:cxn modelId="{0F8395D2-489A-4650-9E19-52FEC57A410B}" type="presParOf" srcId="{1439717B-283C-48FF-AF62-1990F52B6512}" destId="{D9FCD5E9-9E94-4534-BAB4-3DB8EB44E7D0}" srcOrd="4" destOrd="0" presId="urn:microsoft.com/office/officeart/2005/8/layout/hProcess4"/>
    <dgm:cxn modelId="{9204B803-0CC8-4F9E-AC95-C709626A9F47}" type="presParOf" srcId="{224851B6-C14D-49DE-883B-A13003DA4601}" destId="{6A63D16E-EEE6-4267-97EA-5AD7D2BC4E84}" srcOrd="1" destOrd="0" presId="urn:microsoft.com/office/officeart/2005/8/layout/hProcess4"/>
    <dgm:cxn modelId="{DF63E90D-523A-4A3D-8E96-876C4878E690}" type="presParOf" srcId="{224851B6-C14D-49DE-883B-A13003DA4601}" destId="{59BAED1E-A4FE-4FA3-8716-57917AF47F38}" srcOrd="2" destOrd="0" presId="urn:microsoft.com/office/officeart/2005/8/layout/hProcess4"/>
    <dgm:cxn modelId="{ABC2BBAC-ABC6-4828-A656-FF0E45449B5D}" type="presParOf" srcId="{59BAED1E-A4FE-4FA3-8716-57917AF47F38}" destId="{5C833856-7FAF-4B27-932C-67C7D08339F2}" srcOrd="0" destOrd="0" presId="urn:microsoft.com/office/officeart/2005/8/layout/hProcess4"/>
    <dgm:cxn modelId="{57A8C77F-8539-4ED5-8B3E-AA69AEF39063}" type="presParOf" srcId="{59BAED1E-A4FE-4FA3-8716-57917AF47F38}" destId="{E83793B4-2C5C-4D90-82FA-E5EE4745664D}" srcOrd="1" destOrd="0" presId="urn:microsoft.com/office/officeart/2005/8/layout/hProcess4"/>
    <dgm:cxn modelId="{13C487BA-883D-4A71-9789-EB655F6279D7}" type="presParOf" srcId="{59BAED1E-A4FE-4FA3-8716-57917AF47F38}" destId="{67FFE978-6FBE-4424-80BE-B9E4B4DD0695}" srcOrd="2" destOrd="0" presId="urn:microsoft.com/office/officeart/2005/8/layout/hProcess4"/>
    <dgm:cxn modelId="{9DE711C0-DAD0-490A-8F9F-84EFF58B67F2}" type="presParOf" srcId="{59BAED1E-A4FE-4FA3-8716-57917AF47F38}" destId="{029D1FDE-4DD7-4FA5-8C70-0C747477B66C}" srcOrd="3" destOrd="0" presId="urn:microsoft.com/office/officeart/2005/8/layout/hProcess4"/>
    <dgm:cxn modelId="{7E60F800-B699-4C90-AE8B-FFA3C1DBAC2A}" type="presParOf" srcId="{59BAED1E-A4FE-4FA3-8716-57917AF47F38}" destId="{C2556EF6-41FF-46C6-8829-911BFA533FFE}" srcOrd="4" destOrd="0" presId="urn:microsoft.com/office/officeart/2005/8/layout/hProcess4"/>
    <dgm:cxn modelId="{15EEC923-9DD9-45F9-B1CE-E90ADC8BB3B2}" type="presParOf" srcId="{224851B6-C14D-49DE-883B-A13003DA4601}" destId="{DC2A0ADB-DCE3-4BF4-9952-0394865777AC}" srcOrd="3" destOrd="0" presId="urn:microsoft.com/office/officeart/2005/8/layout/hProcess4"/>
    <dgm:cxn modelId="{F83CC031-B411-4234-8023-6E45E782DC1B}" type="presParOf" srcId="{224851B6-C14D-49DE-883B-A13003DA4601}" destId="{A874A3A3-A340-4ABC-99B5-7529D4415335}" srcOrd="4" destOrd="0" presId="urn:microsoft.com/office/officeart/2005/8/layout/hProcess4"/>
    <dgm:cxn modelId="{7B362966-E9AB-40B9-8761-1F07E738ED93}" type="presParOf" srcId="{A874A3A3-A340-4ABC-99B5-7529D4415335}" destId="{14032C0B-60AE-432B-A713-F993D1C4BA8F}" srcOrd="0" destOrd="0" presId="urn:microsoft.com/office/officeart/2005/8/layout/hProcess4"/>
    <dgm:cxn modelId="{7577A14F-C73F-4E1A-8760-544ED1967544}" type="presParOf" srcId="{A874A3A3-A340-4ABC-99B5-7529D4415335}" destId="{69C28D3B-E083-42DF-9EA0-916CA12125A9}" srcOrd="1" destOrd="0" presId="urn:microsoft.com/office/officeart/2005/8/layout/hProcess4"/>
    <dgm:cxn modelId="{1637F8A1-F9FA-4AC7-AA80-AC52DBF6427F}" type="presParOf" srcId="{A874A3A3-A340-4ABC-99B5-7529D4415335}" destId="{843715D2-C2C2-41EB-BDA3-21230FBA46DB}" srcOrd="2" destOrd="0" presId="urn:microsoft.com/office/officeart/2005/8/layout/hProcess4"/>
    <dgm:cxn modelId="{C3A1CE6A-C0A2-460E-AEC5-91898FCAB7C6}" type="presParOf" srcId="{A874A3A3-A340-4ABC-99B5-7529D4415335}" destId="{047F5837-10E2-4FFC-A492-DB8A19EF48CA}" srcOrd="3" destOrd="0" presId="urn:microsoft.com/office/officeart/2005/8/layout/hProcess4"/>
    <dgm:cxn modelId="{B0B35EFC-EC0D-408D-96C0-AAE23E559E96}" type="presParOf" srcId="{A874A3A3-A340-4ABC-99B5-7529D4415335}" destId="{7D6A154D-27BB-4CCE-9250-BCDD2CD5C38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15622-8A46-45CF-A72A-2856B699B374}">
      <dsp:nvSpPr>
        <dsp:cNvPr id="0" name=""/>
        <dsp:cNvSpPr/>
      </dsp:nvSpPr>
      <dsp:spPr>
        <a:xfrm>
          <a:off x="36244" y="1049273"/>
          <a:ext cx="2444561" cy="201625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815" tIns="43815" rIns="43815" bIns="43815"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Energy Function</a:t>
          </a:r>
        </a:p>
        <a:p>
          <a:pPr marL="228600" lvl="1" indent="-228600" algn="l" defTabSz="1022350">
            <a:lnSpc>
              <a:spcPct val="90000"/>
            </a:lnSpc>
            <a:spcBef>
              <a:spcPct val="0"/>
            </a:spcBef>
            <a:spcAft>
              <a:spcPct val="15000"/>
            </a:spcAft>
            <a:buChar char="•"/>
          </a:pPr>
          <a:r>
            <a:rPr lang="en-US" sz="2300" kern="1200" dirty="0"/>
            <a:t>Brightness Constraint</a:t>
          </a:r>
        </a:p>
      </dsp:txBody>
      <dsp:txXfrm>
        <a:off x="82644" y="1095673"/>
        <a:ext cx="2351761" cy="1491398"/>
      </dsp:txXfrm>
    </dsp:sp>
    <dsp:sp modelId="{6A63D16E-EEE6-4267-97EA-5AD7D2BC4E84}">
      <dsp:nvSpPr>
        <dsp:cNvPr id="0" name=""/>
        <dsp:cNvSpPr/>
      </dsp:nvSpPr>
      <dsp:spPr>
        <a:xfrm>
          <a:off x="1394360" y="1473226"/>
          <a:ext cx="2779003" cy="2779003"/>
        </a:xfrm>
        <a:prstGeom prst="leftCircularArrow">
          <a:avLst>
            <a:gd name="adj1" fmla="val 3451"/>
            <a:gd name="adj2" fmla="val 427731"/>
            <a:gd name="adj3" fmla="val 2203242"/>
            <a:gd name="adj4" fmla="val 9024489"/>
            <a:gd name="adj5" fmla="val 4027"/>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18C6CF4-EDEB-4539-A36D-E0355B626199}">
      <dsp:nvSpPr>
        <dsp:cNvPr id="0" name=""/>
        <dsp:cNvSpPr/>
      </dsp:nvSpPr>
      <dsp:spPr>
        <a:xfrm>
          <a:off x="579480" y="2633472"/>
          <a:ext cx="2172943" cy="8641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Horn and </a:t>
          </a:r>
          <a:r>
            <a:rPr lang="en-US" sz="2600" kern="1200" dirty="0" err="1"/>
            <a:t>Schunck</a:t>
          </a:r>
          <a:endParaRPr lang="en-US" sz="2600" kern="1200" dirty="0"/>
        </a:p>
      </dsp:txBody>
      <dsp:txXfrm>
        <a:off x="604789" y="2658781"/>
        <a:ext cx="2122325" cy="813490"/>
      </dsp:txXfrm>
    </dsp:sp>
    <dsp:sp modelId="{E83793B4-2C5C-4D90-82FA-E5EE4745664D}">
      <dsp:nvSpPr>
        <dsp:cNvPr id="0" name=""/>
        <dsp:cNvSpPr/>
      </dsp:nvSpPr>
      <dsp:spPr>
        <a:xfrm>
          <a:off x="3209147" y="1049274"/>
          <a:ext cx="2444561" cy="201625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815" tIns="43815" rIns="43815" bIns="43815"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Energy Function </a:t>
          </a:r>
        </a:p>
        <a:p>
          <a:pPr marL="228600" lvl="1" indent="-228600" algn="l" defTabSz="1022350">
            <a:lnSpc>
              <a:spcPct val="90000"/>
            </a:lnSpc>
            <a:spcBef>
              <a:spcPct val="0"/>
            </a:spcBef>
            <a:spcAft>
              <a:spcPct val="15000"/>
            </a:spcAft>
            <a:buChar char="•"/>
          </a:pPr>
          <a:r>
            <a:rPr lang="en-US" sz="2300" kern="1200" dirty="0"/>
            <a:t>Brightness Constraint</a:t>
          </a:r>
        </a:p>
      </dsp:txBody>
      <dsp:txXfrm>
        <a:off x="3255547" y="1527728"/>
        <a:ext cx="2351761" cy="1491398"/>
      </dsp:txXfrm>
    </dsp:sp>
    <dsp:sp modelId="{DC2A0ADB-DCE3-4BF4-9952-0394865777AC}">
      <dsp:nvSpPr>
        <dsp:cNvPr id="0" name=""/>
        <dsp:cNvSpPr/>
      </dsp:nvSpPr>
      <dsp:spPr>
        <a:xfrm>
          <a:off x="4546892" y="-216486"/>
          <a:ext cx="3091364" cy="3091364"/>
        </a:xfrm>
        <a:prstGeom prst="circularArrow">
          <a:avLst>
            <a:gd name="adj1" fmla="val 3103"/>
            <a:gd name="adj2" fmla="val 381347"/>
            <a:gd name="adj3" fmla="val 19443143"/>
            <a:gd name="adj4" fmla="val 12575511"/>
            <a:gd name="adj5" fmla="val 362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29D1FDE-4DD7-4FA5-8C70-0C747477B66C}">
      <dsp:nvSpPr>
        <dsp:cNvPr id="0" name=""/>
        <dsp:cNvSpPr/>
      </dsp:nvSpPr>
      <dsp:spPr>
        <a:xfrm>
          <a:off x="3752383" y="617220"/>
          <a:ext cx="2172943" cy="8641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Fractional-Order </a:t>
          </a:r>
        </a:p>
      </dsp:txBody>
      <dsp:txXfrm>
        <a:off x="3777692" y="642529"/>
        <a:ext cx="2122325" cy="813490"/>
      </dsp:txXfrm>
    </dsp:sp>
    <dsp:sp modelId="{69C28D3B-E083-42DF-9EA0-916CA12125A9}">
      <dsp:nvSpPr>
        <dsp:cNvPr id="0" name=""/>
        <dsp:cNvSpPr/>
      </dsp:nvSpPr>
      <dsp:spPr>
        <a:xfrm>
          <a:off x="6382050" y="1049273"/>
          <a:ext cx="2444561" cy="201625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815" tIns="43815" rIns="43815" bIns="43815"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Euler Lagrange</a:t>
          </a:r>
        </a:p>
        <a:p>
          <a:pPr marL="228600" lvl="1" indent="-228600" algn="l" defTabSz="1022350">
            <a:lnSpc>
              <a:spcPct val="90000"/>
            </a:lnSpc>
            <a:spcBef>
              <a:spcPct val="0"/>
            </a:spcBef>
            <a:spcAft>
              <a:spcPct val="15000"/>
            </a:spcAft>
            <a:buChar char="•"/>
          </a:pPr>
          <a:r>
            <a:rPr lang="en-US" sz="2300" kern="1200" dirty="0"/>
            <a:t>Median Filters</a:t>
          </a:r>
        </a:p>
        <a:p>
          <a:pPr marL="228600" lvl="1" indent="-228600" algn="l" defTabSz="1022350">
            <a:lnSpc>
              <a:spcPct val="90000"/>
            </a:lnSpc>
            <a:spcBef>
              <a:spcPct val="0"/>
            </a:spcBef>
            <a:spcAft>
              <a:spcPct val="15000"/>
            </a:spcAft>
            <a:buChar char="•"/>
          </a:pPr>
          <a:r>
            <a:rPr lang="en-US" sz="2300" kern="1200" dirty="0"/>
            <a:t>Reducing smoothness</a:t>
          </a:r>
        </a:p>
      </dsp:txBody>
      <dsp:txXfrm>
        <a:off x="6428450" y="1095673"/>
        <a:ext cx="2351761" cy="1491398"/>
      </dsp:txXfrm>
    </dsp:sp>
    <dsp:sp modelId="{047F5837-10E2-4FFC-A492-DB8A19EF48CA}">
      <dsp:nvSpPr>
        <dsp:cNvPr id="0" name=""/>
        <dsp:cNvSpPr/>
      </dsp:nvSpPr>
      <dsp:spPr>
        <a:xfrm>
          <a:off x="6925286" y="2633472"/>
          <a:ext cx="2172943" cy="864108"/>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Modified Parameters</a:t>
          </a:r>
        </a:p>
      </dsp:txBody>
      <dsp:txXfrm>
        <a:off x="6950595" y="2658781"/>
        <a:ext cx="2122325" cy="81349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4/30/2019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4/30/2019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discussing project details , Lets just talk about motion estimation and optical flow.</a:t>
            </a:r>
          </a:p>
          <a:p>
            <a:r>
              <a:rPr lang="en-US" dirty="0"/>
              <a:t>Experience everyday as object </a:t>
            </a:r>
            <a:r>
              <a:rPr lang="en-US" dirty="0" err="1"/>
              <a:t>infront</a:t>
            </a:r>
            <a:r>
              <a:rPr lang="en-US" dirty="0"/>
              <a:t> of us move or we as a object move.</a:t>
            </a:r>
          </a:p>
          <a:p>
            <a:r>
              <a:rPr lang="en-US" dirty="0"/>
              <a:t>Obvious thing such as brightness changes, along with displacement.</a:t>
            </a:r>
          </a:p>
        </p:txBody>
      </p:sp>
      <p:sp>
        <p:nvSpPr>
          <p:cNvPr id="4" name="Slide Number Placeholder 3"/>
          <p:cNvSpPr>
            <a:spLocks noGrp="1"/>
          </p:cNvSpPr>
          <p:nvPr>
            <p:ph type="sldNum" sz="quarter" idx="5"/>
          </p:nvPr>
        </p:nvSpPr>
        <p:spPr/>
        <p:txBody>
          <a:bodyPr/>
          <a:lstStyle/>
          <a:p>
            <a:fld id="{F93199CD-3E1B-4AE6-990F-76F925F5EA9F}" type="slidenum">
              <a:rPr lang="en-US" smtClean="0"/>
              <a:t>1</a:t>
            </a:fld>
            <a:endParaRPr lang="en-US"/>
          </a:p>
        </p:txBody>
      </p:sp>
    </p:spTree>
    <p:extLst>
      <p:ext uri="{BB962C8B-B14F-4D97-AF65-F5344CB8AC3E}">
        <p14:creationId xmlns:p14="http://schemas.microsoft.com/office/powerpoint/2010/main" val="2509710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Alpha and beta values were hard to </a:t>
            </a:r>
            <a:r>
              <a:rPr lang="en-US" dirty="0" err="1"/>
              <a:t>unsderstand</a:t>
            </a:r>
            <a:r>
              <a:rPr lang="en-US" dirty="0"/>
              <a:t>. The studied model argued that these values would change according to image texture, complex image having smaller alpha value . Beta value would change little in different image sequence.</a:t>
            </a:r>
          </a:p>
        </p:txBody>
      </p:sp>
      <p:sp>
        <p:nvSpPr>
          <p:cNvPr id="4" name="Slide Number Placeholder 3"/>
          <p:cNvSpPr>
            <a:spLocks noGrp="1"/>
          </p:cNvSpPr>
          <p:nvPr>
            <p:ph type="sldNum" sz="quarter" idx="5"/>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2442797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was to modify horn and </a:t>
            </a:r>
            <a:r>
              <a:rPr lang="en-US" dirty="0" err="1"/>
              <a:t>schunck</a:t>
            </a:r>
            <a:r>
              <a:rPr lang="en-US" dirty="0"/>
              <a:t> to reflect the result in the end of those three images.</a:t>
            </a:r>
          </a:p>
        </p:txBody>
      </p:sp>
      <p:sp>
        <p:nvSpPr>
          <p:cNvPr id="4" name="Slide Number Placeholder 3"/>
          <p:cNvSpPr>
            <a:spLocks noGrp="1"/>
          </p:cNvSpPr>
          <p:nvPr>
            <p:ph type="sldNum" sz="quarter" idx="5"/>
          </p:nvPr>
        </p:nvSpPr>
        <p:spPr/>
        <p:txBody>
          <a:bodyPr/>
          <a:lstStyle/>
          <a:p>
            <a:fld id="{F93199CD-3E1B-4AE6-990F-76F925F5EA9F}" type="slidenum">
              <a:rPr lang="en-US" smtClean="0"/>
              <a:t>15</a:t>
            </a:fld>
            <a:endParaRPr lang="en-US"/>
          </a:p>
        </p:txBody>
      </p:sp>
    </p:spTree>
    <p:extLst>
      <p:ext uri="{BB962C8B-B14F-4D97-AF65-F5344CB8AC3E}">
        <p14:creationId xmlns:p14="http://schemas.microsoft.com/office/powerpoint/2010/main" val="1474037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image gradient</a:t>
            </a:r>
            <a:r>
              <a:rPr lang="en-US" sz="1200" b="0" i="0" kern="1200" dirty="0">
                <a:solidFill>
                  <a:schemeClr val="tx1"/>
                </a:solidFill>
                <a:effectLst/>
                <a:latin typeface="+mn-lt"/>
                <a:ea typeface="+mn-ea"/>
                <a:cs typeface="+mn-cs"/>
              </a:rPr>
              <a:t> is a directional change in the intensity or color in an </a:t>
            </a:r>
            <a:r>
              <a:rPr lang="en-US" sz="1200" b="1" i="0" kern="1200" dirty="0">
                <a:solidFill>
                  <a:schemeClr val="tx1"/>
                </a:solidFill>
                <a:effectLst/>
                <a:latin typeface="+mn-lt"/>
                <a:ea typeface="+mn-ea"/>
                <a:cs typeface="+mn-cs"/>
              </a:rPr>
              <a:t>image</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17</a:t>
            </a:fld>
            <a:endParaRPr lang="en-US"/>
          </a:p>
        </p:txBody>
      </p:sp>
    </p:spTree>
    <p:extLst>
      <p:ext uri="{BB962C8B-B14F-4D97-AF65-F5344CB8AC3E}">
        <p14:creationId xmlns:p14="http://schemas.microsoft.com/office/powerpoint/2010/main" val="168158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picture was generated from article </a:t>
            </a:r>
            <a:r>
              <a:rPr lang="en-US" dirty="0" err="1"/>
              <a:t>studided</a:t>
            </a:r>
            <a:r>
              <a:rPr lang="en-US" dirty="0"/>
              <a:t>.</a:t>
            </a:r>
          </a:p>
        </p:txBody>
      </p:sp>
      <p:sp>
        <p:nvSpPr>
          <p:cNvPr id="4" name="Slide Number Placeholder 3"/>
          <p:cNvSpPr>
            <a:spLocks noGrp="1"/>
          </p:cNvSpPr>
          <p:nvPr>
            <p:ph type="sldNum" sz="quarter" idx="5"/>
          </p:nvPr>
        </p:nvSpPr>
        <p:spPr/>
        <p:txBody>
          <a:bodyPr/>
          <a:lstStyle/>
          <a:p>
            <a:fld id="{F93199CD-3E1B-4AE6-990F-76F925F5EA9F}" type="slidenum">
              <a:rPr lang="en-US" smtClean="0"/>
              <a:t>18</a:t>
            </a:fld>
            <a:endParaRPr lang="en-US"/>
          </a:p>
        </p:txBody>
      </p:sp>
    </p:spTree>
    <p:extLst>
      <p:ext uri="{BB962C8B-B14F-4D97-AF65-F5344CB8AC3E}">
        <p14:creationId xmlns:p14="http://schemas.microsoft.com/office/powerpoint/2010/main" val="767030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machines attempt to estimate 2d projection of 3D-real world motion.</a:t>
            </a:r>
          </a:p>
          <a:p>
            <a:r>
              <a:rPr lang="en-US" dirty="0"/>
              <a:t>AI  or Robots which use computer vision features use optical flow and motion estimation</a:t>
            </a:r>
          </a:p>
          <a:p>
            <a:r>
              <a:rPr lang="en-US" dirty="0"/>
              <a:t>Image stabilization cameras, medical imaging</a:t>
            </a:r>
          </a:p>
        </p:txBody>
      </p:sp>
      <p:sp>
        <p:nvSpPr>
          <p:cNvPr id="4" name="Slide Number Placeholder 3"/>
          <p:cNvSpPr>
            <a:spLocks noGrp="1"/>
          </p:cNvSpPr>
          <p:nvPr>
            <p:ph type="sldNum" sz="quarter" idx="5"/>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2676649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Non-rigid motion means size of the object increase of decrease. Doesn’t preserve the shape of objects.</a:t>
            </a:r>
          </a:p>
        </p:txBody>
      </p:sp>
      <p:sp>
        <p:nvSpPr>
          <p:cNvPr id="4" name="Slide Number Placeholder 3"/>
          <p:cNvSpPr>
            <a:spLocks noGrp="1"/>
          </p:cNvSpPr>
          <p:nvPr>
            <p:ph type="sldNum" sz="quarter" idx="5"/>
          </p:nvPr>
        </p:nvSpPr>
        <p:spPr/>
        <p:txBody>
          <a:bodyPr/>
          <a:lstStyle/>
          <a:p>
            <a:fld id="{F93199CD-3E1B-4AE6-990F-76F925F5EA9F}" type="slidenum">
              <a:rPr lang="en-US" smtClean="0"/>
              <a:t>3</a:t>
            </a:fld>
            <a:endParaRPr lang="en-US"/>
          </a:p>
        </p:txBody>
      </p:sp>
    </p:spTree>
    <p:extLst>
      <p:ext uri="{BB962C8B-B14F-4D97-AF65-F5344CB8AC3E}">
        <p14:creationId xmlns:p14="http://schemas.microsoft.com/office/powerpoint/2010/main" val="2666675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study on image processing such as image segmentation.</a:t>
            </a:r>
          </a:p>
          <a:p>
            <a:r>
              <a:rPr lang="en-US" dirty="0"/>
              <a:t>Execute and implement horn and Schunk method. Then study energy function and brightness constraint</a:t>
            </a:r>
          </a:p>
          <a:p>
            <a:r>
              <a:rPr lang="en-US" dirty="0"/>
              <a:t>Fractional-Order was studied from a research article and its energy function and brightness constraint.</a:t>
            </a:r>
          </a:p>
          <a:p>
            <a:r>
              <a:rPr lang="en-US" dirty="0"/>
              <a:t>Last stage was to identify parameters which could be changed to enhance horn and </a:t>
            </a:r>
            <a:r>
              <a:rPr lang="en-US" dirty="0" err="1"/>
              <a:t>schunck</a:t>
            </a:r>
            <a:r>
              <a:rPr lang="en-US" dirty="0"/>
              <a:t> method.</a:t>
            </a:r>
          </a:p>
        </p:txBody>
      </p:sp>
      <p:sp>
        <p:nvSpPr>
          <p:cNvPr id="4" name="Slide Number Placeholder 3"/>
          <p:cNvSpPr>
            <a:spLocks noGrp="1"/>
          </p:cNvSpPr>
          <p:nvPr>
            <p:ph type="sldNum" sz="quarter" idx="5"/>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3520096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methods have the ability to produce dense optical flow fields while doesn’t offer robustness to the noise.</a:t>
            </a:r>
          </a:p>
        </p:txBody>
      </p:sp>
      <p:sp>
        <p:nvSpPr>
          <p:cNvPr id="4" name="Slide Number Placeholder 3"/>
          <p:cNvSpPr>
            <a:spLocks noGrp="1"/>
          </p:cNvSpPr>
          <p:nvPr>
            <p:ph type="sldNum" sz="quarter" idx="5"/>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1006297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assumptions are made. Grey value constancy assumption </a:t>
            </a:r>
            <a:br>
              <a:rPr lang="en-US" dirty="0"/>
            </a:br>
            <a:r>
              <a:rPr lang="en-US" dirty="0"/>
              <a:t>and flow field smoothness assumption. Flow field trying to be computed should be globally smooth.</a:t>
            </a:r>
          </a:p>
          <a:p>
            <a:r>
              <a:rPr lang="en-US" dirty="0" err="1"/>
              <a:t>Fx</a:t>
            </a:r>
            <a:r>
              <a:rPr lang="en-US" dirty="0"/>
              <a:t> and </a:t>
            </a:r>
            <a:r>
              <a:rPr lang="en-US" dirty="0" err="1"/>
              <a:t>fy</a:t>
            </a:r>
            <a:r>
              <a:rPr lang="en-US" dirty="0"/>
              <a:t> are found by calculating optical flow image based on differentiation method</a:t>
            </a:r>
          </a:p>
          <a:p>
            <a:r>
              <a:rPr lang="en-US" dirty="0"/>
              <a:t>Ft is based on distinguishing two image pixels.</a:t>
            </a:r>
          </a:p>
        </p:txBody>
      </p:sp>
      <p:sp>
        <p:nvSpPr>
          <p:cNvPr id="4" name="Slide Number Placeholder 3"/>
          <p:cNvSpPr>
            <a:spLocks noGrp="1"/>
          </p:cNvSpPr>
          <p:nvPr>
            <p:ph type="sldNum" sz="quarter" idx="5"/>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3606312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Chain rule for differentiation we see that </a:t>
            </a:r>
          </a:p>
          <a:p>
            <a:r>
              <a:rPr lang="en-US" dirty="0"/>
              <a:t>Partial sign - ∂ is partial derivative.</a:t>
            </a:r>
          </a:p>
        </p:txBody>
      </p:sp>
      <p:sp>
        <p:nvSpPr>
          <p:cNvPr id="4" name="Slide Number Placeholder 3"/>
          <p:cNvSpPr>
            <a:spLocks noGrp="1"/>
          </p:cNvSpPr>
          <p:nvPr>
            <p:ph type="sldNum" sz="quarter" idx="5"/>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566350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cannot however determine component of the movement in the direction of the iso brightness contours, at the right angles to the brightness gradient. As a consequence the flow velocity (u, v) cannot ne computed locally.</a:t>
            </a:r>
          </a:p>
        </p:txBody>
      </p:sp>
      <p:sp>
        <p:nvSpPr>
          <p:cNvPr id="4" name="Slide Number Placeholder 3"/>
          <p:cNvSpPr>
            <a:spLocks noGrp="1"/>
          </p:cNvSpPr>
          <p:nvPr>
            <p:ph type="sldNum" sz="quarter" idx="5"/>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396055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a:t>
            </a:r>
            <a:r>
              <a:rPr lang="en-US" sz="1050" dirty="0" err="1"/>
              <a:t>xx</a:t>
            </a:r>
            <a:r>
              <a:rPr lang="en-US" sz="1050" dirty="0"/>
              <a:t>, </a:t>
            </a:r>
            <a:r>
              <a:rPr lang="en-US" sz="1050" dirty="0" err="1"/>
              <a:t>Wxy</a:t>
            </a:r>
            <a:r>
              <a:rPr lang="en-US" sz="1050" dirty="0"/>
              <a:t>, </a:t>
            </a:r>
            <a:r>
              <a:rPr lang="en-US" sz="1050" dirty="0" err="1"/>
              <a:t>Wxt</a:t>
            </a:r>
            <a:r>
              <a:rPr lang="en-US" sz="1050" dirty="0"/>
              <a:t>, </a:t>
            </a:r>
            <a:r>
              <a:rPr lang="en-US" sz="1050" dirty="0" err="1"/>
              <a:t>Wyy</a:t>
            </a:r>
            <a:r>
              <a:rPr lang="en-US" sz="1050" dirty="0"/>
              <a:t>, </a:t>
            </a:r>
            <a:r>
              <a:rPr lang="en-US" sz="1050" dirty="0" err="1"/>
              <a:t>Wyx</a:t>
            </a:r>
            <a:r>
              <a:rPr lang="en-US" sz="1050" dirty="0"/>
              <a:t>, </a:t>
            </a:r>
            <a:r>
              <a:rPr lang="en-US" sz="1050" dirty="0" err="1"/>
              <a:t>Wyt</a:t>
            </a:r>
            <a:endParaRPr lang="en-US" sz="1050" dirty="0"/>
          </a:p>
          <a:p>
            <a:r>
              <a:rPr lang="en-US" sz="1050" dirty="0"/>
              <a:t>We are taking mean or standard deviation of fractional differentials.</a:t>
            </a:r>
          </a:p>
          <a:p>
            <a:r>
              <a:rPr lang="en-US" sz="1050" dirty="0"/>
              <a:t>Fractional differential masks are used to minimize impulse noise.</a:t>
            </a:r>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15143678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4/30/2019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4/30/2019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4/30/2019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4/30/2019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4/30/2019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4/30/2019</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4/30/2019</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4/30/2019</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4/30/2019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4/30/2019</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4/30/2019</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evergreenleaf.blogspot.com/2013/04/my-first-blog-award-liebster.html" TargetMode="External"/><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GNU_Octave" TargetMode="Externa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Motion Estimation Using </a:t>
            </a:r>
            <a:br>
              <a:rPr lang="en-US" dirty="0"/>
            </a:br>
            <a:r>
              <a:rPr lang="en-US" dirty="0"/>
              <a:t>Optical Flow</a:t>
            </a:r>
          </a:p>
        </p:txBody>
      </p:sp>
      <p:sp>
        <p:nvSpPr>
          <p:cNvPr id="6" name="TextBox 5">
            <a:extLst>
              <a:ext uri="{FF2B5EF4-FFF2-40B4-BE49-F238E27FC236}">
                <a16:creationId xmlns:a16="http://schemas.microsoft.com/office/drawing/2014/main" id="{87529987-6C4D-446A-A362-FCD17DEBB0A3}"/>
              </a:ext>
            </a:extLst>
          </p:cNvPr>
          <p:cNvSpPr txBox="1"/>
          <p:nvPr/>
        </p:nvSpPr>
        <p:spPr>
          <a:xfrm>
            <a:off x="1217612" y="4953000"/>
            <a:ext cx="3352800" cy="707886"/>
          </a:xfrm>
          <a:prstGeom prst="rect">
            <a:avLst/>
          </a:prstGeom>
          <a:noFill/>
        </p:spPr>
        <p:txBody>
          <a:bodyPr wrap="square" rtlCol="0">
            <a:spAutoFit/>
          </a:bodyPr>
          <a:lstStyle/>
          <a:p>
            <a:r>
              <a:rPr lang="en-US" sz="2000" dirty="0"/>
              <a:t>Mahendra Basyal</a:t>
            </a:r>
          </a:p>
          <a:p>
            <a:r>
              <a:rPr lang="en-US" sz="2000" dirty="0"/>
              <a:t>Faculty – Dr. </a:t>
            </a:r>
            <a:r>
              <a:rPr lang="en-US" sz="2000" dirty="0" err="1"/>
              <a:t>Yuchou</a:t>
            </a:r>
            <a:r>
              <a:rPr lang="en-US" sz="2000" dirty="0"/>
              <a:t> Chang</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1FEC7E-8509-4EE2-954B-02ABAF34A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42" y="228600"/>
            <a:ext cx="11784940" cy="6400799"/>
          </a:xfrm>
          <a:prstGeom prst="rect">
            <a:avLst/>
          </a:prstGeom>
        </p:spPr>
      </p:pic>
    </p:spTree>
    <p:extLst>
      <p:ext uri="{BB962C8B-B14F-4D97-AF65-F5344CB8AC3E}">
        <p14:creationId xmlns:p14="http://schemas.microsoft.com/office/powerpoint/2010/main" val="428454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Fractional-Order </a:t>
            </a:r>
          </a:p>
        </p:txBody>
      </p:sp>
      <p:sp>
        <p:nvSpPr>
          <p:cNvPr id="4" name="Content Placeholder 1">
            <a:extLst>
              <a:ext uri="{FF2B5EF4-FFF2-40B4-BE49-F238E27FC236}">
                <a16:creationId xmlns:a16="http://schemas.microsoft.com/office/drawing/2014/main" id="{7C60A61A-C127-49F0-A402-48DF6351AB7B}"/>
              </a:ext>
            </a:extLst>
          </p:cNvPr>
          <p:cNvSpPr txBox="1">
            <a:spLocks/>
          </p:cNvSpPr>
          <p:nvPr/>
        </p:nvSpPr>
        <p:spPr>
          <a:xfrm>
            <a:off x="1522413" y="1904999"/>
            <a:ext cx="9134391" cy="4114801"/>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Fractional Order was first used in a brightness constraint equation of Horn and </a:t>
            </a:r>
            <a:r>
              <a:rPr lang="en-US" dirty="0" err="1"/>
              <a:t>Schunck</a:t>
            </a:r>
            <a:r>
              <a:rPr lang="en-US" dirty="0"/>
              <a:t> method in an attempt to preserve motion discontinuity.</a:t>
            </a:r>
          </a:p>
          <a:p>
            <a:r>
              <a:rPr lang="en-US" dirty="0"/>
              <a:t>Fractional-Order method uses many fractional derivatives and differential masks for overall higher performance compared to Horn and </a:t>
            </a:r>
            <a:r>
              <a:rPr lang="en-US" dirty="0" err="1"/>
              <a:t>Schunck</a:t>
            </a:r>
            <a:r>
              <a:rPr lang="en-US" dirty="0"/>
              <a:t> method.</a:t>
            </a:r>
          </a:p>
          <a:p>
            <a:r>
              <a:rPr lang="en-US" dirty="0"/>
              <a:t>Ability of preserving motion discontinuity, enhances results in image processing, such as image </a:t>
            </a:r>
            <a:r>
              <a:rPr lang="en-US" dirty="0" err="1"/>
              <a:t>denoising</a:t>
            </a:r>
            <a:r>
              <a:rPr lang="en-US" dirty="0"/>
              <a:t>, image enhancement and motion estimation.</a:t>
            </a:r>
          </a:p>
        </p:txBody>
      </p:sp>
    </p:spTree>
    <p:extLst>
      <p:ext uri="{BB962C8B-B14F-4D97-AF65-F5344CB8AC3E}">
        <p14:creationId xmlns:p14="http://schemas.microsoft.com/office/powerpoint/2010/main" val="377111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extLst>
              <a:ext uri="{28A0092B-C50C-407E-A947-70E740481C1C}">
                <a14:useLocalDpi xmlns:a14="http://schemas.microsoft.com/office/drawing/2010/main" val="0"/>
              </a:ext>
            </a:extLst>
          </a:blip>
          <a:stretch>
            <a:fillRect/>
          </a:stretch>
        </p:blipFill>
        <p:spPr>
          <a:xfrm>
            <a:off x="1370012" y="914400"/>
            <a:ext cx="8610600" cy="3581400"/>
          </a:xfrm>
          <a:prstGeom prst="rect">
            <a:avLst/>
          </a:prstGeom>
        </p:spPr>
      </p:pic>
      <p:sp>
        <p:nvSpPr>
          <p:cNvPr id="3" name="Content Placeholder 1">
            <a:extLst>
              <a:ext uri="{FF2B5EF4-FFF2-40B4-BE49-F238E27FC236}">
                <a16:creationId xmlns:a16="http://schemas.microsoft.com/office/drawing/2014/main" id="{7C60A61A-C127-49F0-A402-48DF6351AB7B}"/>
              </a:ext>
            </a:extLst>
          </p:cNvPr>
          <p:cNvSpPr txBox="1">
            <a:spLocks/>
          </p:cNvSpPr>
          <p:nvPr/>
        </p:nvSpPr>
        <p:spPr>
          <a:xfrm>
            <a:off x="1979612" y="4832684"/>
            <a:ext cx="8677192" cy="1997242"/>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dirty="0"/>
          </a:p>
        </p:txBody>
      </p:sp>
      <p:sp>
        <p:nvSpPr>
          <p:cNvPr id="4" name="Content Placeholder 1">
            <a:extLst>
              <a:ext uri="{FF2B5EF4-FFF2-40B4-BE49-F238E27FC236}">
                <a16:creationId xmlns:a16="http://schemas.microsoft.com/office/drawing/2014/main" id="{7C60A61A-C127-49F0-A402-48DF6351AB7B}"/>
              </a:ext>
            </a:extLst>
          </p:cNvPr>
          <p:cNvSpPr txBox="1">
            <a:spLocks/>
          </p:cNvSpPr>
          <p:nvPr/>
        </p:nvSpPr>
        <p:spPr>
          <a:xfrm>
            <a:off x="1141412" y="4832684"/>
            <a:ext cx="10048792" cy="1568116"/>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endParaRPr lang="en-US" dirty="0"/>
          </a:p>
        </p:txBody>
      </p:sp>
      <p:sp>
        <p:nvSpPr>
          <p:cNvPr id="5" name="Content Placeholder 1">
            <a:extLst>
              <a:ext uri="{FF2B5EF4-FFF2-40B4-BE49-F238E27FC236}">
                <a16:creationId xmlns:a16="http://schemas.microsoft.com/office/drawing/2014/main" id="{7C60A61A-C127-49F0-A402-48DF6351AB7B}"/>
              </a:ext>
            </a:extLst>
          </p:cNvPr>
          <p:cNvSpPr txBox="1">
            <a:spLocks/>
          </p:cNvSpPr>
          <p:nvPr/>
        </p:nvSpPr>
        <p:spPr>
          <a:xfrm>
            <a:off x="1370012" y="4832684"/>
            <a:ext cx="9820192" cy="1171074"/>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r>
              <a:rPr lang="en-US" dirty="0" err="1"/>
              <a:t>W</a:t>
            </a:r>
            <a:r>
              <a:rPr lang="en-US" baseline="-25000" dirty="0" err="1"/>
              <a:t>xy</a:t>
            </a:r>
            <a:r>
              <a:rPr lang="en-US" baseline="30000" dirty="0"/>
              <a:t>(µ)</a:t>
            </a:r>
            <a:r>
              <a:rPr lang="en-US" dirty="0"/>
              <a:t> (z, k) is defined as the two-dimensional fractional differential mask of dual derivatives on the x and y axis.</a:t>
            </a:r>
          </a:p>
        </p:txBody>
      </p:sp>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762000"/>
          </a:xfrm>
        </p:spPr>
        <p:txBody>
          <a:bodyPr/>
          <a:lstStyle/>
          <a:p>
            <a:r>
              <a:rPr lang="en-US" dirty="0"/>
              <a:t>Energy Function</a:t>
            </a:r>
          </a:p>
        </p:txBody>
      </p:sp>
      <p:sp>
        <p:nvSpPr>
          <p:cNvPr id="4" name="Content Placeholder 1">
            <a:extLst>
              <a:ext uri="{FF2B5EF4-FFF2-40B4-BE49-F238E27FC236}">
                <a16:creationId xmlns:a16="http://schemas.microsoft.com/office/drawing/2014/main" id="{7C60A61A-C127-49F0-A402-48DF6351AB7B}"/>
              </a:ext>
            </a:extLst>
          </p:cNvPr>
          <p:cNvSpPr txBox="1">
            <a:spLocks/>
          </p:cNvSpPr>
          <p:nvPr/>
        </p:nvSpPr>
        <p:spPr>
          <a:xfrm>
            <a:off x="1512803" y="1524000"/>
            <a:ext cx="9134391" cy="4114801"/>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dirty="0"/>
          </a:p>
        </p:txBody>
      </p:sp>
      <p:pic>
        <p:nvPicPr>
          <p:cNvPr id="8" name="Picture 7">
            <a:extLst>
              <a:ext uri="{FF2B5EF4-FFF2-40B4-BE49-F238E27FC236}">
                <a16:creationId xmlns:a16="http://schemas.microsoft.com/office/drawing/2014/main" id="{22677CE9-68A2-4D1D-85B7-C4977C8E49A3}"/>
              </a:ext>
            </a:extLst>
          </p:cNvPr>
          <p:cNvPicPr/>
          <p:nvPr/>
        </p:nvPicPr>
        <p:blipFill>
          <a:blip r:embed="rId3">
            <a:extLst>
              <a:ext uri="{28A0092B-C50C-407E-A947-70E740481C1C}">
                <a14:useLocalDpi xmlns:a14="http://schemas.microsoft.com/office/drawing/2010/main" val="0"/>
              </a:ext>
            </a:extLst>
          </a:blip>
          <a:stretch>
            <a:fillRect/>
          </a:stretch>
        </p:blipFill>
        <p:spPr>
          <a:xfrm>
            <a:off x="1512803" y="1557130"/>
            <a:ext cx="4210050" cy="1934845"/>
          </a:xfrm>
          <a:prstGeom prst="rect">
            <a:avLst/>
          </a:prstGeom>
        </p:spPr>
      </p:pic>
      <p:pic>
        <p:nvPicPr>
          <p:cNvPr id="9" name="Picture 8">
            <a:extLst>
              <a:ext uri="{FF2B5EF4-FFF2-40B4-BE49-F238E27FC236}">
                <a16:creationId xmlns:a16="http://schemas.microsoft.com/office/drawing/2014/main" id="{B24581C1-210F-4C10-8166-A1736E8D18D9}"/>
              </a:ext>
            </a:extLst>
          </p:cNvPr>
          <p:cNvPicPr/>
          <p:nvPr/>
        </p:nvPicPr>
        <p:blipFill>
          <a:blip r:embed="rId4">
            <a:extLst>
              <a:ext uri="{28A0092B-C50C-407E-A947-70E740481C1C}">
                <a14:useLocalDpi xmlns:a14="http://schemas.microsoft.com/office/drawing/2010/main" val="0"/>
              </a:ext>
            </a:extLst>
          </a:blip>
          <a:stretch>
            <a:fillRect/>
          </a:stretch>
        </p:blipFill>
        <p:spPr>
          <a:xfrm>
            <a:off x="1512803" y="3491975"/>
            <a:ext cx="4210049" cy="2299225"/>
          </a:xfrm>
          <a:prstGeom prst="rect">
            <a:avLst/>
          </a:prstGeom>
        </p:spPr>
      </p:pic>
      <p:sp>
        <p:nvSpPr>
          <p:cNvPr id="10" name="Content Placeholder 1">
            <a:extLst>
              <a:ext uri="{FF2B5EF4-FFF2-40B4-BE49-F238E27FC236}">
                <a16:creationId xmlns:a16="http://schemas.microsoft.com/office/drawing/2014/main" id="{ACE98359-C33A-40F7-9E8F-4A28735AE89C}"/>
              </a:ext>
            </a:extLst>
          </p:cNvPr>
          <p:cNvSpPr txBox="1">
            <a:spLocks/>
          </p:cNvSpPr>
          <p:nvPr/>
        </p:nvSpPr>
        <p:spPr>
          <a:xfrm>
            <a:off x="5942012" y="1524000"/>
            <a:ext cx="4719170" cy="4953000"/>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Euler Lagrange equation is used to minimize energy function. When the derivatives are of only integral order only, the results of fractional calculus of variations reduce to those obtained from classical calculus of variation.</a:t>
            </a:r>
          </a:p>
          <a:p>
            <a:r>
              <a:rPr lang="en-US" dirty="0"/>
              <a:t>When α = 1, the fractional-order variational optical flow model can be seen as the Horn and </a:t>
            </a:r>
            <a:r>
              <a:rPr lang="en-US" dirty="0" err="1"/>
              <a:t>Schunck</a:t>
            </a:r>
            <a:r>
              <a:rPr lang="en-US" dirty="0"/>
              <a:t> first order variational model. When α = 2 it can be seen as generalization of integer order variational optical flow model.</a:t>
            </a:r>
          </a:p>
        </p:txBody>
      </p:sp>
    </p:spTree>
    <p:extLst>
      <p:ext uri="{BB962C8B-B14F-4D97-AF65-F5344CB8AC3E}">
        <p14:creationId xmlns:p14="http://schemas.microsoft.com/office/powerpoint/2010/main" val="61720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762000"/>
          </a:xfrm>
        </p:spPr>
        <p:txBody>
          <a:bodyPr/>
          <a:lstStyle/>
          <a:p>
            <a:r>
              <a:rPr lang="en-US" dirty="0"/>
              <a:t>Brightness Constraint Function</a:t>
            </a:r>
          </a:p>
        </p:txBody>
      </p:sp>
      <p:sp>
        <p:nvSpPr>
          <p:cNvPr id="4" name="Content Placeholder 1">
            <a:extLst>
              <a:ext uri="{FF2B5EF4-FFF2-40B4-BE49-F238E27FC236}">
                <a16:creationId xmlns:a16="http://schemas.microsoft.com/office/drawing/2014/main" id="{7C60A61A-C127-49F0-A402-48DF6351AB7B}"/>
              </a:ext>
            </a:extLst>
          </p:cNvPr>
          <p:cNvSpPr txBox="1">
            <a:spLocks/>
          </p:cNvSpPr>
          <p:nvPr/>
        </p:nvSpPr>
        <p:spPr>
          <a:xfrm>
            <a:off x="1512803" y="1524000"/>
            <a:ext cx="9134391" cy="4114801"/>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dirty="0"/>
          </a:p>
        </p:txBody>
      </p:sp>
      <p:pic>
        <p:nvPicPr>
          <p:cNvPr id="7" name="Picture 6">
            <a:extLst>
              <a:ext uri="{FF2B5EF4-FFF2-40B4-BE49-F238E27FC236}">
                <a16:creationId xmlns:a16="http://schemas.microsoft.com/office/drawing/2014/main" id="{670EDD94-596C-4697-8816-2477744D2D34}"/>
              </a:ext>
            </a:extLst>
          </p:cNvPr>
          <p:cNvPicPr/>
          <p:nvPr/>
        </p:nvPicPr>
        <p:blipFill>
          <a:blip r:embed="rId2">
            <a:extLst>
              <a:ext uri="{28A0092B-C50C-407E-A947-70E740481C1C}">
                <a14:useLocalDpi xmlns:a14="http://schemas.microsoft.com/office/drawing/2010/main" val="0"/>
              </a:ext>
            </a:extLst>
          </a:blip>
          <a:stretch>
            <a:fillRect/>
          </a:stretch>
        </p:blipFill>
        <p:spPr>
          <a:xfrm>
            <a:off x="1512803" y="1600200"/>
            <a:ext cx="5038809" cy="838200"/>
          </a:xfrm>
          <a:prstGeom prst="rect">
            <a:avLst/>
          </a:prstGeom>
        </p:spPr>
      </p:pic>
      <p:sp>
        <p:nvSpPr>
          <p:cNvPr id="8" name="Content Placeholder 1">
            <a:extLst>
              <a:ext uri="{FF2B5EF4-FFF2-40B4-BE49-F238E27FC236}">
                <a16:creationId xmlns:a16="http://schemas.microsoft.com/office/drawing/2014/main" id="{43A4C582-0A99-47AB-B5B0-F89E2A653A2F}"/>
              </a:ext>
            </a:extLst>
          </p:cNvPr>
          <p:cNvSpPr txBox="1">
            <a:spLocks/>
          </p:cNvSpPr>
          <p:nvPr/>
        </p:nvSpPr>
        <p:spPr>
          <a:xfrm>
            <a:off x="1512803" y="2995863"/>
            <a:ext cx="9820192" cy="1171074"/>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r>
              <a:rPr lang="en-US" dirty="0"/>
              <a:t>Fractional-Order method uses the same brightness constraint equation of the Horn and </a:t>
            </a:r>
            <a:r>
              <a:rPr lang="en-US" dirty="0" err="1"/>
              <a:t>Schunck</a:t>
            </a:r>
            <a:r>
              <a:rPr lang="en-US" dirty="0"/>
              <a:t> methods with the addition of the fractional-order Taylor series expansion.</a:t>
            </a:r>
          </a:p>
        </p:txBody>
      </p:sp>
    </p:spTree>
    <p:extLst>
      <p:ext uri="{BB962C8B-B14F-4D97-AF65-F5344CB8AC3E}">
        <p14:creationId xmlns:p14="http://schemas.microsoft.com/office/powerpoint/2010/main" val="105790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D9887-8CAB-46DA-9379-719594216D85}"/>
              </a:ext>
            </a:extLst>
          </p:cNvPr>
          <p:cNvSpPr>
            <a:spLocks noGrp="1"/>
          </p:cNvSpPr>
          <p:nvPr>
            <p:ph type="title"/>
          </p:nvPr>
        </p:nvSpPr>
        <p:spPr>
          <a:xfrm>
            <a:off x="912812" y="457200"/>
            <a:ext cx="9144001" cy="838200"/>
          </a:xfrm>
        </p:spPr>
        <p:txBody>
          <a:bodyPr/>
          <a:lstStyle/>
          <a:p>
            <a:r>
              <a:rPr lang="en-US" dirty="0"/>
              <a:t>Horn and </a:t>
            </a:r>
            <a:r>
              <a:rPr lang="en-US" dirty="0" err="1"/>
              <a:t>Schunck</a:t>
            </a:r>
            <a:r>
              <a:rPr lang="en-US" dirty="0"/>
              <a:t> Result</a:t>
            </a:r>
          </a:p>
        </p:txBody>
      </p:sp>
      <p:pic>
        <p:nvPicPr>
          <p:cNvPr id="3" name="Picture 2">
            <a:extLst>
              <a:ext uri="{FF2B5EF4-FFF2-40B4-BE49-F238E27FC236}">
                <a16:creationId xmlns:a16="http://schemas.microsoft.com/office/drawing/2014/main" id="{4884AED5-68C3-4609-9162-0773A62E8417}"/>
              </a:ext>
            </a:extLst>
          </p:cNvPr>
          <p:cNvPicPr/>
          <p:nvPr/>
        </p:nvPicPr>
        <p:blipFill>
          <a:blip r:embed="rId3">
            <a:extLst>
              <a:ext uri="{28A0092B-C50C-407E-A947-70E740481C1C}">
                <a14:useLocalDpi xmlns:a14="http://schemas.microsoft.com/office/drawing/2010/main" val="0"/>
              </a:ext>
            </a:extLst>
          </a:blip>
          <a:stretch>
            <a:fillRect/>
          </a:stretch>
        </p:blipFill>
        <p:spPr>
          <a:xfrm>
            <a:off x="989012" y="1524000"/>
            <a:ext cx="5886450" cy="4984115"/>
          </a:xfrm>
          <a:prstGeom prst="rect">
            <a:avLst/>
          </a:prstGeom>
        </p:spPr>
      </p:pic>
      <p:pic>
        <p:nvPicPr>
          <p:cNvPr id="5" name="Picture 4">
            <a:extLst>
              <a:ext uri="{FF2B5EF4-FFF2-40B4-BE49-F238E27FC236}">
                <a16:creationId xmlns:a16="http://schemas.microsoft.com/office/drawing/2014/main" id="{BABD6B6F-2E3A-4F14-8ABE-76C22F6C9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8012" y="1140777"/>
            <a:ext cx="2349424" cy="5330895"/>
          </a:xfrm>
          <a:prstGeom prst="rect">
            <a:avLst/>
          </a:prstGeom>
        </p:spPr>
      </p:pic>
    </p:spTree>
    <p:extLst>
      <p:ext uri="{BB962C8B-B14F-4D97-AF65-F5344CB8AC3E}">
        <p14:creationId xmlns:p14="http://schemas.microsoft.com/office/powerpoint/2010/main" val="280388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762000"/>
          </a:xfrm>
        </p:spPr>
        <p:txBody>
          <a:bodyPr/>
          <a:lstStyle/>
          <a:p>
            <a:r>
              <a:rPr lang="en-US" dirty="0"/>
              <a:t>Modified Parameters</a:t>
            </a:r>
          </a:p>
        </p:txBody>
      </p:sp>
      <p:sp>
        <p:nvSpPr>
          <p:cNvPr id="4" name="Content Placeholder 1">
            <a:extLst>
              <a:ext uri="{FF2B5EF4-FFF2-40B4-BE49-F238E27FC236}">
                <a16:creationId xmlns:a16="http://schemas.microsoft.com/office/drawing/2014/main" id="{7C60A61A-C127-49F0-A402-48DF6351AB7B}"/>
              </a:ext>
            </a:extLst>
          </p:cNvPr>
          <p:cNvSpPr txBox="1">
            <a:spLocks/>
          </p:cNvSpPr>
          <p:nvPr/>
        </p:nvSpPr>
        <p:spPr>
          <a:xfrm>
            <a:off x="1512803" y="1524000"/>
            <a:ext cx="9134391" cy="4114801"/>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dirty="0"/>
          </a:p>
        </p:txBody>
      </p:sp>
      <p:sp>
        <p:nvSpPr>
          <p:cNvPr id="7" name="Content Placeholder 1">
            <a:extLst>
              <a:ext uri="{FF2B5EF4-FFF2-40B4-BE49-F238E27FC236}">
                <a16:creationId xmlns:a16="http://schemas.microsoft.com/office/drawing/2014/main" id="{EDCDD944-8547-466B-9D7D-6F89F3DD5793}"/>
              </a:ext>
            </a:extLst>
          </p:cNvPr>
          <p:cNvSpPr txBox="1">
            <a:spLocks/>
          </p:cNvSpPr>
          <p:nvPr/>
        </p:nvSpPr>
        <p:spPr>
          <a:xfrm>
            <a:off x="1494650" y="1613452"/>
            <a:ext cx="9134391" cy="3733800"/>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Euler Lagrange</a:t>
            </a:r>
          </a:p>
          <a:p>
            <a:r>
              <a:rPr lang="en-US" dirty="0"/>
              <a:t>Median Filters</a:t>
            </a:r>
          </a:p>
          <a:p>
            <a:r>
              <a:rPr lang="en-US" dirty="0"/>
              <a:t>Reducing Smoothing Effects</a:t>
            </a:r>
          </a:p>
        </p:txBody>
      </p:sp>
    </p:spTree>
    <p:extLst>
      <p:ext uri="{BB962C8B-B14F-4D97-AF65-F5344CB8AC3E}">
        <p14:creationId xmlns:p14="http://schemas.microsoft.com/office/powerpoint/2010/main" val="327187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762000"/>
          </a:xfrm>
        </p:spPr>
        <p:txBody>
          <a:bodyPr/>
          <a:lstStyle/>
          <a:p>
            <a:r>
              <a:rPr lang="en-US" dirty="0"/>
              <a:t>Euler Lagrange</a:t>
            </a:r>
          </a:p>
        </p:txBody>
      </p:sp>
      <p:sp>
        <p:nvSpPr>
          <p:cNvPr id="4" name="Content Placeholder 1">
            <a:extLst>
              <a:ext uri="{FF2B5EF4-FFF2-40B4-BE49-F238E27FC236}">
                <a16:creationId xmlns:a16="http://schemas.microsoft.com/office/drawing/2014/main" id="{7C60A61A-C127-49F0-A402-48DF6351AB7B}"/>
              </a:ext>
            </a:extLst>
          </p:cNvPr>
          <p:cNvSpPr txBox="1">
            <a:spLocks/>
          </p:cNvSpPr>
          <p:nvPr/>
        </p:nvSpPr>
        <p:spPr>
          <a:xfrm>
            <a:off x="1512803" y="1524000"/>
            <a:ext cx="9134391" cy="4114801"/>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dirty="0"/>
          </a:p>
        </p:txBody>
      </p:sp>
      <p:sp>
        <p:nvSpPr>
          <p:cNvPr id="7" name="Content Placeholder 1">
            <a:extLst>
              <a:ext uri="{FF2B5EF4-FFF2-40B4-BE49-F238E27FC236}">
                <a16:creationId xmlns:a16="http://schemas.microsoft.com/office/drawing/2014/main" id="{EDCDD944-8547-466B-9D7D-6F89F3DD5793}"/>
              </a:ext>
            </a:extLst>
          </p:cNvPr>
          <p:cNvSpPr txBox="1">
            <a:spLocks/>
          </p:cNvSpPr>
          <p:nvPr/>
        </p:nvSpPr>
        <p:spPr>
          <a:xfrm>
            <a:off x="1512802" y="1447800"/>
            <a:ext cx="9134391" cy="3733800"/>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In order to deal with noise and illumination changes in the real-world images, the fusion of two images gradient is used for computing Euler-Lagrange equations applying the variational method.</a:t>
            </a:r>
          </a:p>
          <a:p>
            <a:r>
              <a:rPr lang="en-US" dirty="0"/>
              <a:t>With smoothness assumption, the classical global variational model can be written as:</a:t>
            </a:r>
          </a:p>
          <a:p>
            <a:pPr marL="0" indent="0">
              <a:buNone/>
            </a:pPr>
            <a:endParaRPr lang="en-US" dirty="0"/>
          </a:p>
          <a:p>
            <a:r>
              <a:rPr lang="en-US" dirty="0"/>
              <a:t>Since the scenes are continuous, there exist states between I</a:t>
            </a:r>
            <a:r>
              <a:rPr lang="en-US" sz="1400" dirty="0"/>
              <a:t>1 </a:t>
            </a:r>
            <a:r>
              <a:rPr lang="en-US" dirty="0"/>
              <a:t>and I</a:t>
            </a:r>
            <a:r>
              <a:rPr lang="en-US" sz="1400" dirty="0"/>
              <a:t>2.</a:t>
            </a:r>
          </a:p>
          <a:p>
            <a:endParaRPr lang="en-US" dirty="0"/>
          </a:p>
          <a:p>
            <a:endParaRPr lang="en-US" dirty="0"/>
          </a:p>
        </p:txBody>
      </p:sp>
      <p:pic>
        <p:nvPicPr>
          <p:cNvPr id="5" name="Picture 4">
            <a:extLst>
              <a:ext uri="{FF2B5EF4-FFF2-40B4-BE49-F238E27FC236}">
                <a16:creationId xmlns:a16="http://schemas.microsoft.com/office/drawing/2014/main" id="{4B94F254-27F0-425F-99A7-BA5B5C8378E8}"/>
              </a:ext>
            </a:extLst>
          </p:cNvPr>
          <p:cNvPicPr/>
          <p:nvPr/>
        </p:nvPicPr>
        <p:blipFill>
          <a:blip r:embed="rId3">
            <a:extLst>
              <a:ext uri="{28A0092B-C50C-407E-A947-70E740481C1C}">
                <a14:useLocalDpi xmlns:a14="http://schemas.microsoft.com/office/drawing/2010/main" val="0"/>
              </a:ext>
            </a:extLst>
          </a:blip>
          <a:stretch>
            <a:fillRect/>
          </a:stretch>
        </p:blipFill>
        <p:spPr>
          <a:xfrm>
            <a:off x="1759363" y="3429000"/>
            <a:ext cx="6324600" cy="609600"/>
          </a:xfrm>
          <a:prstGeom prst="rect">
            <a:avLst/>
          </a:prstGeom>
        </p:spPr>
      </p:pic>
      <p:pic>
        <p:nvPicPr>
          <p:cNvPr id="6" name="Picture 5">
            <a:extLst>
              <a:ext uri="{FF2B5EF4-FFF2-40B4-BE49-F238E27FC236}">
                <a16:creationId xmlns:a16="http://schemas.microsoft.com/office/drawing/2014/main" id="{B6907059-8D55-43DE-948D-F539A171F1D7}"/>
              </a:ext>
            </a:extLst>
          </p:cNvPr>
          <p:cNvPicPr/>
          <p:nvPr/>
        </p:nvPicPr>
        <p:blipFill>
          <a:blip r:embed="rId4">
            <a:extLst>
              <a:ext uri="{28A0092B-C50C-407E-A947-70E740481C1C}">
                <a14:useLocalDpi xmlns:a14="http://schemas.microsoft.com/office/drawing/2010/main" val="0"/>
              </a:ext>
            </a:extLst>
          </a:blip>
          <a:stretch>
            <a:fillRect/>
          </a:stretch>
        </p:blipFill>
        <p:spPr>
          <a:xfrm>
            <a:off x="1761088" y="4624694"/>
            <a:ext cx="6096000" cy="1266212"/>
          </a:xfrm>
          <a:prstGeom prst="rect">
            <a:avLst/>
          </a:prstGeom>
        </p:spPr>
      </p:pic>
      <p:sp>
        <p:nvSpPr>
          <p:cNvPr id="8" name="Content Placeholder 1">
            <a:extLst>
              <a:ext uri="{FF2B5EF4-FFF2-40B4-BE49-F238E27FC236}">
                <a16:creationId xmlns:a16="http://schemas.microsoft.com/office/drawing/2014/main" id="{B805DEA3-315A-466E-8408-D02429B76050}"/>
              </a:ext>
            </a:extLst>
          </p:cNvPr>
          <p:cNvSpPr txBox="1">
            <a:spLocks/>
          </p:cNvSpPr>
          <p:nvPr/>
        </p:nvSpPr>
        <p:spPr>
          <a:xfrm>
            <a:off x="7988871" y="4624694"/>
            <a:ext cx="2658322" cy="1547506"/>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If a = 1 then it will be same as classical, so the value is set t0 0.5</a:t>
            </a:r>
          </a:p>
          <a:p>
            <a:endParaRPr lang="en-US" dirty="0"/>
          </a:p>
        </p:txBody>
      </p:sp>
    </p:spTree>
    <p:extLst>
      <p:ext uri="{BB962C8B-B14F-4D97-AF65-F5344CB8AC3E}">
        <p14:creationId xmlns:p14="http://schemas.microsoft.com/office/powerpoint/2010/main" val="421983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762000"/>
          </a:xfrm>
        </p:spPr>
        <p:txBody>
          <a:bodyPr/>
          <a:lstStyle/>
          <a:p>
            <a:r>
              <a:rPr lang="en-US" dirty="0"/>
              <a:t>Median Filters</a:t>
            </a:r>
          </a:p>
        </p:txBody>
      </p:sp>
      <p:sp>
        <p:nvSpPr>
          <p:cNvPr id="4" name="Content Placeholder 1">
            <a:extLst>
              <a:ext uri="{FF2B5EF4-FFF2-40B4-BE49-F238E27FC236}">
                <a16:creationId xmlns:a16="http://schemas.microsoft.com/office/drawing/2014/main" id="{7C60A61A-C127-49F0-A402-48DF6351AB7B}"/>
              </a:ext>
            </a:extLst>
          </p:cNvPr>
          <p:cNvSpPr txBox="1">
            <a:spLocks/>
          </p:cNvSpPr>
          <p:nvPr/>
        </p:nvSpPr>
        <p:spPr>
          <a:xfrm>
            <a:off x="1512803" y="1524000"/>
            <a:ext cx="9134391" cy="4114801"/>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dirty="0"/>
          </a:p>
        </p:txBody>
      </p:sp>
      <p:sp>
        <p:nvSpPr>
          <p:cNvPr id="7" name="Content Placeholder 1">
            <a:extLst>
              <a:ext uri="{FF2B5EF4-FFF2-40B4-BE49-F238E27FC236}">
                <a16:creationId xmlns:a16="http://schemas.microsoft.com/office/drawing/2014/main" id="{EDCDD944-8547-466B-9D7D-6F89F3DD5793}"/>
              </a:ext>
            </a:extLst>
          </p:cNvPr>
          <p:cNvSpPr txBox="1">
            <a:spLocks/>
          </p:cNvSpPr>
          <p:nvPr/>
        </p:nvSpPr>
        <p:spPr>
          <a:xfrm>
            <a:off x="1494650" y="1613452"/>
            <a:ext cx="9134391" cy="3733800"/>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Impulse noise is one of the most common noise found in digital images.</a:t>
            </a:r>
          </a:p>
          <a:p>
            <a:r>
              <a:rPr lang="en-US" dirty="0"/>
              <a:t>Standard Median Filter (SMF) was introduced in 1971 by Tukey.</a:t>
            </a:r>
          </a:p>
          <a:p>
            <a:endParaRPr lang="en-US" dirty="0"/>
          </a:p>
        </p:txBody>
      </p:sp>
      <p:pic>
        <p:nvPicPr>
          <p:cNvPr id="5" name="Picture 4">
            <a:extLst>
              <a:ext uri="{FF2B5EF4-FFF2-40B4-BE49-F238E27FC236}">
                <a16:creationId xmlns:a16="http://schemas.microsoft.com/office/drawing/2014/main" id="{47B603BC-5A48-42E2-BB8F-42B5CEFC2B13}"/>
              </a:ext>
            </a:extLst>
          </p:cNvPr>
          <p:cNvPicPr/>
          <p:nvPr/>
        </p:nvPicPr>
        <p:blipFill>
          <a:blip r:embed="rId3">
            <a:extLst>
              <a:ext uri="{28A0092B-C50C-407E-A947-70E740481C1C}">
                <a14:useLocalDpi xmlns:a14="http://schemas.microsoft.com/office/drawing/2010/main" val="0"/>
              </a:ext>
            </a:extLst>
          </a:blip>
          <a:stretch>
            <a:fillRect/>
          </a:stretch>
        </p:blipFill>
        <p:spPr>
          <a:xfrm>
            <a:off x="1827212" y="3048000"/>
            <a:ext cx="7848600" cy="3429000"/>
          </a:xfrm>
          <a:prstGeom prst="rect">
            <a:avLst/>
          </a:prstGeom>
        </p:spPr>
      </p:pic>
    </p:spTree>
    <p:extLst>
      <p:ext uri="{BB962C8B-B14F-4D97-AF65-F5344CB8AC3E}">
        <p14:creationId xmlns:p14="http://schemas.microsoft.com/office/powerpoint/2010/main" val="190083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762000"/>
          </a:xfrm>
        </p:spPr>
        <p:txBody>
          <a:bodyPr/>
          <a:lstStyle/>
          <a:p>
            <a:r>
              <a:rPr lang="en-US" dirty="0"/>
              <a:t>Reducing Smoothing Effects</a:t>
            </a:r>
          </a:p>
        </p:txBody>
      </p:sp>
      <p:sp>
        <p:nvSpPr>
          <p:cNvPr id="4" name="Content Placeholder 1">
            <a:extLst>
              <a:ext uri="{FF2B5EF4-FFF2-40B4-BE49-F238E27FC236}">
                <a16:creationId xmlns:a16="http://schemas.microsoft.com/office/drawing/2014/main" id="{7C60A61A-C127-49F0-A402-48DF6351AB7B}"/>
              </a:ext>
            </a:extLst>
          </p:cNvPr>
          <p:cNvSpPr txBox="1">
            <a:spLocks/>
          </p:cNvSpPr>
          <p:nvPr/>
        </p:nvSpPr>
        <p:spPr>
          <a:xfrm>
            <a:off x="1512803" y="1524000"/>
            <a:ext cx="9134391" cy="4114801"/>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dirty="0"/>
          </a:p>
        </p:txBody>
      </p:sp>
      <p:sp>
        <p:nvSpPr>
          <p:cNvPr id="7" name="Content Placeholder 1">
            <a:extLst>
              <a:ext uri="{FF2B5EF4-FFF2-40B4-BE49-F238E27FC236}">
                <a16:creationId xmlns:a16="http://schemas.microsoft.com/office/drawing/2014/main" id="{EDCDD944-8547-466B-9D7D-6F89F3DD5793}"/>
              </a:ext>
            </a:extLst>
          </p:cNvPr>
          <p:cNvSpPr txBox="1">
            <a:spLocks/>
          </p:cNvSpPr>
          <p:nvPr/>
        </p:nvSpPr>
        <p:spPr>
          <a:xfrm>
            <a:off x="1494650" y="1613452"/>
            <a:ext cx="9134391" cy="3733800"/>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A modification of the Horn and </a:t>
            </a:r>
            <a:r>
              <a:rPr lang="en-US" dirty="0" err="1"/>
              <a:t>Schunck</a:t>
            </a:r>
            <a:r>
              <a:rPr lang="en-US" dirty="0"/>
              <a:t> method can be </a:t>
            </a:r>
            <a:r>
              <a:rPr lang="en-US" dirty="0" err="1"/>
              <a:t>obtaines</a:t>
            </a:r>
            <a:r>
              <a:rPr lang="en-US" dirty="0"/>
              <a:t> by computing the means values of u and v and by the means of median filtering operation.</a:t>
            </a:r>
          </a:p>
          <a:p>
            <a:endParaRPr lang="en-US" dirty="0"/>
          </a:p>
        </p:txBody>
      </p:sp>
      <p:pic>
        <p:nvPicPr>
          <p:cNvPr id="5" name="Picture 4">
            <a:extLst>
              <a:ext uri="{FF2B5EF4-FFF2-40B4-BE49-F238E27FC236}">
                <a16:creationId xmlns:a16="http://schemas.microsoft.com/office/drawing/2014/main" id="{891EB944-3E06-4615-87D4-6469E3B0FCA5}"/>
              </a:ext>
            </a:extLst>
          </p:cNvPr>
          <p:cNvPicPr/>
          <p:nvPr/>
        </p:nvPicPr>
        <p:blipFill>
          <a:blip r:embed="rId2">
            <a:extLst>
              <a:ext uri="{28A0092B-C50C-407E-A947-70E740481C1C}">
                <a14:useLocalDpi xmlns:a14="http://schemas.microsoft.com/office/drawing/2010/main" val="0"/>
              </a:ext>
            </a:extLst>
          </a:blip>
          <a:stretch>
            <a:fillRect/>
          </a:stretch>
        </p:blipFill>
        <p:spPr>
          <a:xfrm>
            <a:off x="1827212" y="2954711"/>
            <a:ext cx="7696200" cy="3446089"/>
          </a:xfrm>
          <a:prstGeom prst="rect">
            <a:avLst/>
          </a:prstGeom>
        </p:spPr>
      </p:pic>
    </p:spTree>
    <p:extLst>
      <p:ext uri="{BB962C8B-B14F-4D97-AF65-F5344CB8AC3E}">
        <p14:creationId xmlns:p14="http://schemas.microsoft.com/office/powerpoint/2010/main" val="41980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838200"/>
          </a:xfrm>
        </p:spPr>
        <p:txBody>
          <a:bodyPr/>
          <a:lstStyle/>
          <a:p>
            <a:r>
              <a:rPr lang="en-US" dirty="0"/>
              <a:t>Motion Estimation Using Optical flow</a:t>
            </a:r>
          </a:p>
        </p:txBody>
      </p:sp>
      <p:sp>
        <p:nvSpPr>
          <p:cNvPr id="14" name="Content Placeholder 13"/>
          <p:cNvSpPr>
            <a:spLocks noGrp="1"/>
          </p:cNvSpPr>
          <p:nvPr>
            <p:ph idx="1"/>
          </p:nvPr>
        </p:nvSpPr>
        <p:spPr>
          <a:xfrm>
            <a:off x="1512803" y="1447800"/>
            <a:ext cx="9134391" cy="1524001"/>
          </a:xfrm>
        </p:spPr>
        <p:txBody>
          <a:bodyPr>
            <a:normAutofit lnSpcReduction="10000"/>
          </a:bodyPr>
          <a:lstStyle/>
          <a:p>
            <a:r>
              <a:rPr lang="en-US" dirty="0"/>
              <a:t>Attempt to estimate 2D projection of 3D-real world motion.</a:t>
            </a:r>
          </a:p>
          <a:p>
            <a:r>
              <a:rPr lang="en-US" dirty="0"/>
              <a:t>Major applications are in field of Artificial Intelligence and Robotics.</a:t>
            </a:r>
          </a:p>
          <a:p>
            <a:r>
              <a:rPr lang="en-US" dirty="0"/>
              <a:t>Optical flow is used in digital cameras and video compression.</a:t>
            </a:r>
          </a:p>
        </p:txBody>
      </p:sp>
      <p:pic>
        <p:nvPicPr>
          <p:cNvPr id="3" name="Picture 2">
            <a:extLst>
              <a:ext uri="{FF2B5EF4-FFF2-40B4-BE49-F238E27FC236}">
                <a16:creationId xmlns:a16="http://schemas.microsoft.com/office/drawing/2014/main" id="{85D0A950-8B5E-499A-A799-A04C2F7F2F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2413" y="3210338"/>
            <a:ext cx="4918346" cy="3266662"/>
          </a:xfrm>
          <a:prstGeom prst="rect">
            <a:avLst/>
          </a:prstGeom>
        </p:spPr>
      </p:pic>
      <p:pic>
        <p:nvPicPr>
          <p:cNvPr id="5" name="Picture 4">
            <a:extLst>
              <a:ext uri="{FF2B5EF4-FFF2-40B4-BE49-F238E27FC236}">
                <a16:creationId xmlns:a16="http://schemas.microsoft.com/office/drawing/2014/main" id="{F9B17302-EAFD-42BE-B5BE-1BBBCB709E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2423" y="3200401"/>
            <a:ext cx="4918345" cy="3266662"/>
          </a:xfrm>
          <a:prstGeom prst="rect">
            <a:avLst/>
          </a:prstGeom>
        </p:spPr>
      </p:pic>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762000"/>
          </a:xfrm>
        </p:spPr>
        <p:txBody>
          <a:bodyPr/>
          <a:lstStyle/>
          <a:p>
            <a:r>
              <a:rPr lang="en-US" dirty="0"/>
              <a:t>Corner Detection</a:t>
            </a:r>
          </a:p>
        </p:txBody>
      </p:sp>
      <p:sp>
        <p:nvSpPr>
          <p:cNvPr id="4" name="Content Placeholder 1">
            <a:extLst>
              <a:ext uri="{FF2B5EF4-FFF2-40B4-BE49-F238E27FC236}">
                <a16:creationId xmlns:a16="http://schemas.microsoft.com/office/drawing/2014/main" id="{7C60A61A-C127-49F0-A402-48DF6351AB7B}"/>
              </a:ext>
            </a:extLst>
          </p:cNvPr>
          <p:cNvSpPr txBox="1">
            <a:spLocks/>
          </p:cNvSpPr>
          <p:nvPr/>
        </p:nvSpPr>
        <p:spPr>
          <a:xfrm>
            <a:off x="1512803" y="1524000"/>
            <a:ext cx="9134391" cy="4114801"/>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dirty="0"/>
          </a:p>
        </p:txBody>
      </p:sp>
      <p:pic>
        <p:nvPicPr>
          <p:cNvPr id="5" name="Picture 4">
            <a:extLst>
              <a:ext uri="{FF2B5EF4-FFF2-40B4-BE49-F238E27FC236}">
                <a16:creationId xmlns:a16="http://schemas.microsoft.com/office/drawing/2014/main" id="{D105AD8D-85FB-4A00-BE8C-0A0CBF55E0FA}"/>
              </a:ext>
            </a:extLst>
          </p:cNvPr>
          <p:cNvPicPr/>
          <p:nvPr/>
        </p:nvPicPr>
        <p:blipFill>
          <a:blip r:embed="rId2">
            <a:extLst>
              <a:ext uri="{28A0092B-C50C-407E-A947-70E740481C1C}">
                <a14:useLocalDpi xmlns:a14="http://schemas.microsoft.com/office/drawing/2010/main" val="0"/>
              </a:ext>
            </a:extLst>
          </a:blip>
          <a:stretch>
            <a:fillRect/>
          </a:stretch>
        </p:blipFill>
        <p:spPr>
          <a:xfrm>
            <a:off x="3999229" y="3429000"/>
            <a:ext cx="4190365" cy="3276600"/>
          </a:xfrm>
          <a:prstGeom prst="rect">
            <a:avLst/>
          </a:prstGeom>
        </p:spPr>
      </p:pic>
      <p:pic>
        <p:nvPicPr>
          <p:cNvPr id="6" name="Picture 5">
            <a:extLst>
              <a:ext uri="{FF2B5EF4-FFF2-40B4-BE49-F238E27FC236}">
                <a16:creationId xmlns:a16="http://schemas.microsoft.com/office/drawing/2014/main" id="{02757F1C-F190-41B2-B037-85942100C96A}"/>
              </a:ext>
            </a:extLst>
          </p:cNvPr>
          <p:cNvPicPr/>
          <p:nvPr/>
        </p:nvPicPr>
        <p:blipFill>
          <a:blip r:embed="rId3">
            <a:extLst>
              <a:ext uri="{28A0092B-C50C-407E-A947-70E740481C1C}">
                <a14:useLocalDpi xmlns:a14="http://schemas.microsoft.com/office/drawing/2010/main" val="0"/>
              </a:ext>
            </a:extLst>
          </a:blip>
          <a:stretch>
            <a:fillRect/>
          </a:stretch>
        </p:blipFill>
        <p:spPr>
          <a:xfrm>
            <a:off x="608012" y="1524000"/>
            <a:ext cx="2924175" cy="2924175"/>
          </a:xfrm>
          <a:prstGeom prst="rect">
            <a:avLst/>
          </a:prstGeom>
        </p:spPr>
      </p:pic>
      <p:pic>
        <p:nvPicPr>
          <p:cNvPr id="8" name="Picture 7">
            <a:extLst>
              <a:ext uri="{FF2B5EF4-FFF2-40B4-BE49-F238E27FC236}">
                <a16:creationId xmlns:a16="http://schemas.microsoft.com/office/drawing/2014/main" id="{2751E9D2-E050-43EA-A731-DCBFEFC2956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691493" y="1523999"/>
            <a:ext cx="2924175" cy="2924175"/>
          </a:xfrm>
          <a:prstGeom prst="rect">
            <a:avLst/>
          </a:prstGeom>
        </p:spPr>
      </p:pic>
    </p:spTree>
    <p:extLst>
      <p:ext uri="{BB962C8B-B14F-4D97-AF65-F5344CB8AC3E}">
        <p14:creationId xmlns:p14="http://schemas.microsoft.com/office/powerpoint/2010/main" val="122305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762000"/>
          </a:xfrm>
        </p:spPr>
        <p:txBody>
          <a:bodyPr/>
          <a:lstStyle/>
          <a:p>
            <a:r>
              <a:rPr lang="en-US" dirty="0"/>
              <a:t>Conclusion</a:t>
            </a:r>
          </a:p>
        </p:txBody>
      </p:sp>
      <p:sp>
        <p:nvSpPr>
          <p:cNvPr id="4" name="Content Placeholder 1">
            <a:extLst>
              <a:ext uri="{FF2B5EF4-FFF2-40B4-BE49-F238E27FC236}">
                <a16:creationId xmlns:a16="http://schemas.microsoft.com/office/drawing/2014/main" id="{7C60A61A-C127-49F0-A402-48DF6351AB7B}"/>
              </a:ext>
            </a:extLst>
          </p:cNvPr>
          <p:cNvSpPr txBox="1">
            <a:spLocks/>
          </p:cNvSpPr>
          <p:nvPr/>
        </p:nvSpPr>
        <p:spPr>
          <a:xfrm>
            <a:off x="1512803" y="1524000"/>
            <a:ext cx="9134391" cy="4114801"/>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dirty="0"/>
          </a:p>
        </p:txBody>
      </p:sp>
      <p:sp>
        <p:nvSpPr>
          <p:cNvPr id="7" name="Content Placeholder 1">
            <a:extLst>
              <a:ext uri="{FF2B5EF4-FFF2-40B4-BE49-F238E27FC236}">
                <a16:creationId xmlns:a16="http://schemas.microsoft.com/office/drawing/2014/main" id="{EDCDD944-8547-466B-9D7D-6F89F3DD5793}"/>
              </a:ext>
            </a:extLst>
          </p:cNvPr>
          <p:cNvSpPr txBox="1">
            <a:spLocks/>
          </p:cNvSpPr>
          <p:nvPr/>
        </p:nvSpPr>
        <p:spPr>
          <a:xfrm>
            <a:off x="1494650" y="1613452"/>
            <a:ext cx="9134391" cy="3733800"/>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Horn and </a:t>
            </a:r>
            <a:r>
              <a:rPr lang="en-US" dirty="0" err="1"/>
              <a:t>Schunck</a:t>
            </a:r>
            <a:r>
              <a:rPr lang="en-US" dirty="0"/>
              <a:t> method can be enhanced to reflect more accuracy and high level of performance through various modifications.</a:t>
            </a:r>
          </a:p>
          <a:p>
            <a:r>
              <a:rPr lang="en-US" dirty="0"/>
              <a:t>Using median filters, image impulse noise can be degraded for better edge detection while computing optical flow field.</a:t>
            </a:r>
          </a:p>
          <a:p>
            <a:r>
              <a:rPr lang="en-US" dirty="0"/>
              <a:t>Instead of converting fractional-order method, it is easier to add new features on existing Horn and </a:t>
            </a:r>
            <a:r>
              <a:rPr lang="en-US" dirty="0" err="1"/>
              <a:t>Schunck</a:t>
            </a:r>
            <a:r>
              <a:rPr lang="en-US" dirty="0"/>
              <a:t> method.</a:t>
            </a:r>
            <a:endParaRPr lang="en-US" baseline="-25000" dirty="0"/>
          </a:p>
          <a:p>
            <a:r>
              <a:rPr lang="en-US" dirty="0"/>
              <a:t>Due to the widespread use of Horn and Schunk method, it is more accessible to study numerous enhancement features. </a:t>
            </a:r>
            <a:endParaRPr lang="en-US" baseline="-25000" dirty="0"/>
          </a:p>
          <a:p>
            <a:endParaRPr lang="en-US" dirty="0"/>
          </a:p>
        </p:txBody>
      </p:sp>
    </p:spTree>
    <p:extLst>
      <p:ext uri="{BB962C8B-B14F-4D97-AF65-F5344CB8AC3E}">
        <p14:creationId xmlns:p14="http://schemas.microsoft.com/office/powerpoint/2010/main" val="81121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7997" y="114300"/>
            <a:ext cx="9144001" cy="762000"/>
          </a:xfrm>
        </p:spPr>
        <p:txBody>
          <a:bodyPr/>
          <a:lstStyle/>
          <a:p>
            <a:pPr algn="ctr"/>
            <a:r>
              <a:rPr lang="en-US" dirty="0"/>
              <a:t>References</a:t>
            </a:r>
          </a:p>
        </p:txBody>
      </p:sp>
      <p:sp>
        <p:nvSpPr>
          <p:cNvPr id="4" name="Content Placeholder 1">
            <a:extLst>
              <a:ext uri="{FF2B5EF4-FFF2-40B4-BE49-F238E27FC236}">
                <a16:creationId xmlns:a16="http://schemas.microsoft.com/office/drawing/2014/main" id="{7C60A61A-C127-49F0-A402-48DF6351AB7B}"/>
              </a:ext>
            </a:extLst>
          </p:cNvPr>
          <p:cNvSpPr txBox="1">
            <a:spLocks/>
          </p:cNvSpPr>
          <p:nvPr/>
        </p:nvSpPr>
        <p:spPr>
          <a:xfrm>
            <a:off x="1512803" y="1524000"/>
            <a:ext cx="9134391" cy="4114801"/>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dirty="0"/>
          </a:p>
        </p:txBody>
      </p:sp>
      <p:sp>
        <p:nvSpPr>
          <p:cNvPr id="7" name="Content Placeholder 1">
            <a:extLst>
              <a:ext uri="{FF2B5EF4-FFF2-40B4-BE49-F238E27FC236}">
                <a16:creationId xmlns:a16="http://schemas.microsoft.com/office/drawing/2014/main" id="{EDCDD944-8547-466B-9D7D-6F89F3DD5793}"/>
              </a:ext>
            </a:extLst>
          </p:cNvPr>
          <p:cNvSpPr txBox="1">
            <a:spLocks/>
          </p:cNvSpPr>
          <p:nvPr/>
        </p:nvSpPr>
        <p:spPr>
          <a:xfrm>
            <a:off x="1370012" y="876300"/>
            <a:ext cx="9134391" cy="3733800"/>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r>
              <a:rPr lang="en-US" sz="1600" dirty="0"/>
              <a:t>[1] 	J. a/l </a:t>
            </a:r>
            <a:r>
              <a:rPr lang="en-US" sz="1600" dirty="0" err="1"/>
              <a:t>Kanawathi</a:t>
            </a:r>
            <a:r>
              <a:rPr lang="en-US" sz="1600" dirty="0"/>
              <a:t>, S. S. </a:t>
            </a:r>
            <a:r>
              <a:rPr lang="en-US" sz="1600" dirty="0" err="1"/>
              <a:t>Mokri</a:t>
            </a:r>
            <a:r>
              <a:rPr lang="en-US" sz="1600" dirty="0"/>
              <a:t>, N. Ibrahim, A. Hussain and M. M. Mustafa, "Motion detection using 	Horn </a:t>
            </a:r>
            <a:r>
              <a:rPr lang="en-US" sz="1600" dirty="0" err="1"/>
              <a:t>Schunck</a:t>
            </a:r>
            <a:r>
              <a:rPr lang="en-US" sz="1600" dirty="0"/>
              <a:t> algorithm and implementation," </a:t>
            </a:r>
            <a:r>
              <a:rPr lang="en-US" sz="1600" i="1" dirty="0"/>
              <a:t>2009 International Conference on Electrical 	Engineering and Informatics</a:t>
            </a:r>
            <a:r>
              <a:rPr lang="en-US" sz="1600" dirty="0"/>
              <a:t>, Selangor, 2009, pp. 83-87.</a:t>
            </a:r>
          </a:p>
          <a:p>
            <a:pPr marL="0" indent="0">
              <a:buNone/>
            </a:pPr>
            <a:r>
              <a:rPr lang="en-US" sz="1600" dirty="0"/>
              <a:t>[2]	B. K. P. Horn and B. G. </a:t>
            </a:r>
            <a:r>
              <a:rPr lang="en-US" sz="1600" dirty="0" err="1"/>
              <a:t>Schunck</a:t>
            </a:r>
            <a:r>
              <a:rPr lang="en-US" sz="1600" dirty="0"/>
              <a:t>. Determining optical flow. </a:t>
            </a:r>
            <a:r>
              <a:rPr lang="en-US" sz="1600" i="1" dirty="0"/>
              <a:t>Artificial Intelligence</a:t>
            </a:r>
            <a:r>
              <a:rPr lang="en-US" sz="1600" dirty="0"/>
              <a:t>, 17:185–203, 	1981.</a:t>
            </a:r>
          </a:p>
          <a:p>
            <a:pPr marL="0" indent="0">
              <a:buNone/>
            </a:pPr>
            <a:r>
              <a:rPr lang="en-US" sz="1600" dirty="0"/>
              <a:t>[3]	Bin Zhu, </a:t>
            </a:r>
            <a:r>
              <a:rPr lang="en-US" sz="1600" dirty="0" err="1"/>
              <a:t>Lianfang</a:t>
            </a:r>
            <a:r>
              <a:rPr lang="en-US" sz="1600" dirty="0"/>
              <a:t> Tian, </a:t>
            </a:r>
            <a:r>
              <a:rPr lang="en-US" sz="1600" dirty="0" err="1"/>
              <a:t>Qiliang</a:t>
            </a:r>
            <a:r>
              <a:rPr lang="en-US" sz="1600" dirty="0"/>
              <a:t> Du, </a:t>
            </a:r>
            <a:r>
              <a:rPr lang="en-US" sz="1600" dirty="0" err="1"/>
              <a:t>Qiuxia</a:t>
            </a:r>
            <a:r>
              <a:rPr lang="en-US" sz="1600" dirty="0"/>
              <a:t> Wu, and </a:t>
            </a:r>
            <a:r>
              <a:rPr lang="en-US" sz="1600" dirty="0" err="1"/>
              <a:t>Lixin</a:t>
            </a:r>
            <a:r>
              <a:rPr lang="en-US" sz="1600" dirty="0"/>
              <a:t> Shi, "An Improved Fractional-Order 	Optical Flow Model for Motion Estimation," </a:t>
            </a:r>
            <a:r>
              <a:rPr lang="en-US" sz="1600" i="1" dirty="0"/>
              <a:t>Mathematical Problems in Engineering,</a:t>
            </a:r>
            <a:r>
              <a:rPr lang="en-US" sz="1600" dirty="0"/>
              <a:t> vol. 2018, 	Article ID 6278719, 6 pages, 2018.</a:t>
            </a:r>
          </a:p>
          <a:p>
            <a:pPr marL="0" indent="0">
              <a:buNone/>
            </a:pPr>
            <a:r>
              <a:rPr lang="en-US" sz="1600" dirty="0"/>
              <a:t> [4]	Dali Chen, Hu Sheng, </a:t>
            </a:r>
            <a:r>
              <a:rPr lang="en-US" sz="1600" dirty="0" err="1"/>
              <a:t>YangQuan</a:t>
            </a:r>
            <a:r>
              <a:rPr lang="en-US" sz="1600" dirty="0"/>
              <a:t> Chen, &amp; </a:t>
            </a:r>
            <a:r>
              <a:rPr lang="en-US" sz="1600" dirty="0" err="1"/>
              <a:t>Dingyü</a:t>
            </a:r>
            <a:r>
              <a:rPr lang="en-US" sz="1600" dirty="0"/>
              <a:t> </a:t>
            </a:r>
            <a:r>
              <a:rPr lang="en-US" sz="1600" dirty="0" err="1"/>
              <a:t>Xue</a:t>
            </a:r>
            <a:r>
              <a:rPr lang="en-US" sz="1600" dirty="0"/>
              <a:t>. (2013). "Fractional-order variational 	optical flow model for motion estimation." </a:t>
            </a:r>
            <a:r>
              <a:rPr lang="en-US" sz="1600" i="1" dirty="0"/>
              <a:t>Philosophical Transactions of the Royal Society A: 	Mathematical, Physical &amp; Engineering Sciences</a:t>
            </a:r>
            <a:r>
              <a:rPr lang="en-US" sz="1600" dirty="0"/>
              <a:t>, </a:t>
            </a:r>
            <a:r>
              <a:rPr lang="en-US" sz="1600" i="1" dirty="0"/>
              <a:t>371</a:t>
            </a:r>
            <a:r>
              <a:rPr lang="en-US" sz="1600" dirty="0"/>
              <a:t>(1990), 4</a:t>
            </a:r>
          </a:p>
          <a:p>
            <a:pPr marL="0" indent="0">
              <a:buNone/>
            </a:pPr>
            <a:r>
              <a:rPr lang="en-US" sz="1600" dirty="0"/>
              <a:t>[5]	J. Xu, Z. Feng and N. Lu, "Optical flow estimation with parameterized data term and warping," 	Proceedings of the 10th World Congress on Intelligent Control and Automation, Beijing, 2012, 	pp. 4633-4637.</a:t>
            </a:r>
          </a:p>
          <a:p>
            <a:pPr marL="0" indent="0">
              <a:buNone/>
            </a:pPr>
            <a:r>
              <a:rPr lang="en-US" sz="1600" dirty="0"/>
              <a:t>[6]	IBRAHIM, H., &amp; ABDALAMEER, A. K. (2019). "Improvement of quantized adaptive switching 	median filter for impulse noise reduction in gray-scale digital images." </a:t>
            </a:r>
            <a:r>
              <a:rPr lang="en-US" sz="1600" i="1" dirty="0"/>
              <a:t>Turkish Journal of 	Electrical Engineering &amp; Computer Sciences</a:t>
            </a:r>
            <a:r>
              <a:rPr lang="en-US" sz="1600" dirty="0"/>
              <a:t>, </a:t>
            </a:r>
            <a:r>
              <a:rPr lang="en-US" sz="1600" i="1" dirty="0"/>
              <a:t>27</a:t>
            </a:r>
            <a:r>
              <a:rPr lang="en-US" sz="1600" dirty="0"/>
              <a:t>(1), 580–594.</a:t>
            </a:r>
          </a:p>
          <a:p>
            <a:pPr marL="0" indent="0">
              <a:buNone/>
            </a:pPr>
            <a:r>
              <a:rPr lang="en-US" sz="1600" dirty="0"/>
              <a:t>[7]	F. Bartolini and A. </a:t>
            </a:r>
            <a:r>
              <a:rPr lang="en-US" sz="1600" dirty="0" err="1"/>
              <a:t>Piva</a:t>
            </a:r>
            <a:r>
              <a:rPr lang="en-US" sz="1600" dirty="0"/>
              <a:t>, "Enhancement of the Horn and </a:t>
            </a:r>
            <a:r>
              <a:rPr lang="en-US" sz="1600" dirty="0" err="1"/>
              <a:t>Schunck</a:t>
            </a:r>
            <a:r>
              <a:rPr lang="en-US" sz="1600" dirty="0"/>
              <a:t> optic flow algorithm by means 	of median filters," </a:t>
            </a:r>
            <a:r>
              <a:rPr lang="en-US" sz="1600" i="1" dirty="0"/>
              <a:t>Proceedings of 13th International Conference on Digital Signal Processing</a:t>
            </a:r>
            <a:r>
              <a:rPr lang="en-US" sz="1600" dirty="0"/>
              <a:t>, 	Santorini, Greece, 1997, pp. 503-506 vol.2.</a:t>
            </a:r>
          </a:p>
          <a:p>
            <a:pPr marL="0" indent="0">
              <a:buNone/>
            </a:pPr>
            <a:endParaRPr lang="en-US" sz="1800" dirty="0"/>
          </a:p>
        </p:txBody>
      </p:sp>
    </p:spTree>
    <p:extLst>
      <p:ext uri="{BB962C8B-B14F-4D97-AF65-F5344CB8AC3E}">
        <p14:creationId xmlns:p14="http://schemas.microsoft.com/office/powerpoint/2010/main" val="79221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C195D246-CD95-42DB-B38C-9CEB5FE29FBF}"/>
              </a:ext>
            </a:extLst>
          </p:cNvPr>
          <p:cNvPicPr>
            <a:picLocks noGrp="1" noChangeAspect="1"/>
          </p:cNvPicPr>
          <p:nvPr>
            <p:ph type="pic"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652" r="3652"/>
          <a:stretch>
            <a:fillRect/>
          </a:stretch>
        </p:blipFill>
        <p:spPr/>
      </p:pic>
      <p:sp>
        <p:nvSpPr>
          <p:cNvPr id="14" name="TextBox 13">
            <a:extLst>
              <a:ext uri="{FF2B5EF4-FFF2-40B4-BE49-F238E27FC236}">
                <a16:creationId xmlns:a16="http://schemas.microsoft.com/office/drawing/2014/main" id="{5288B08A-9213-42CC-8EED-68F66F4658C7}"/>
              </a:ext>
            </a:extLst>
          </p:cNvPr>
          <p:cNvSpPr txBox="1"/>
          <p:nvPr/>
        </p:nvSpPr>
        <p:spPr>
          <a:xfrm>
            <a:off x="1446212" y="3121967"/>
            <a:ext cx="1611339" cy="461665"/>
          </a:xfrm>
          <a:prstGeom prst="rect">
            <a:avLst/>
          </a:prstGeom>
          <a:noFill/>
        </p:spPr>
        <p:txBody>
          <a:bodyPr wrap="none" rtlCol="0">
            <a:spAutoFit/>
          </a:bodyPr>
          <a:lstStyle/>
          <a:p>
            <a:r>
              <a:rPr lang="en-US" sz="2400" dirty="0"/>
              <a:t>Questions?</a:t>
            </a:r>
          </a:p>
        </p:txBody>
      </p:sp>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914400"/>
          </a:xfrm>
        </p:spPr>
        <p:txBody>
          <a:bodyPr/>
          <a:lstStyle/>
          <a:p>
            <a:r>
              <a:rPr lang="en-US" dirty="0"/>
              <a:t>Project Objective</a:t>
            </a:r>
          </a:p>
        </p:txBody>
      </p:sp>
      <p:sp>
        <p:nvSpPr>
          <p:cNvPr id="2" name="Content Placeholder 1">
            <a:extLst>
              <a:ext uri="{FF2B5EF4-FFF2-40B4-BE49-F238E27FC236}">
                <a16:creationId xmlns:a16="http://schemas.microsoft.com/office/drawing/2014/main" id="{D931DD63-FB62-40EB-A64B-16A88DB43457}"/>
              </a:ext>
            </a:extLst>
          </p:cNvPr>
          <p:cNvSpPr>
            <a:spLocks noGrp="1"/>
          </p:cNvSpPr>
          <p:nvPr>
            <p:ph idx="1"/>
          </p:nvPr>
        </p:nvSpPr>
        <p:spPr/>
        <p:txBody>
          <a:bodyPr/>
          <a:lstStyle/>
          <a:p>
            <a:r>
              <a:rPr lang="en-US" dirty="0"/>
              <a:t>Described in the project is a method for using combination of multiple optical flow models to enhance accuracy and efficiency while computing motion estimation. Horn and </a:t>
            </a:r>
            <a:r>
              <a:rPr lang="en-US" dirty="0" err="1"/>
              <a:t>Schunck</a:t>
            </a:r>
            <a:r>
              <a:rPr lang="en-US" dirty="0"/>
              <a:t> optical flow is used in the project to estimate motion using optical flow.</a:t>
            </a:r>
          </a:p>
          <a:p>
            <a:r>
              <a:rPr lang="en-US" dirty="0"/>
              <a:t>Horn and </a:t>
            </a:r>
            <a:r>
              <a:rPr lang="en-US" dirty="0" err="1"/>
              <a:t>Schunck</a:t>
            </a:r>
            <a:r>
              <a:rPr lang="en-US" dirty="0"/>
              <a:t> optical flow model has low accuracy, especially for images with complex texture and nonrigid motion.</a:t>
            </a:r>
          </a:p>
          <a:p>
            <a:r>
              <a:rPr lang="en-US" dirty="0"/>
              <a:t>Modification in energy function and brightness constraint is proposed in order to reflect Fractional-Order optical flow model.</a:t>
            </a:r>
          </a:p>
        </p:txBody>
      </p:sp>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OCTAVE 5.0.1</a:t>
            </a:r>
          </a:p>
        </p:txBody>
      </p:sp>
      <p:sp>
        <p:nvSpPr>
          <p:cNvPr id="3" name="Content Placeholder 2"/>
          <p:cNvSpPr>
            <a:spLocks noGrp="1"/>
          </p:cNvSpPr>
          <p:nvPr>
            <p:ph sz="half" idx="1"/>
          </p:nvPr>
        </p:nvSpPr>
        <p:spPr/>
        <p:txBody>
          <a:bodyPr/>
          <a:lstStyle/>
          <a:p>
            <a:r>
              <a:rPr lang="en-US" dirty="0"/>
              <a:t>Released on March 2019.</a:t>
            </a:r>
          </a:p>
          <a:p>
            <a:r>
              <a:rPr lang="en-US" dirty="0"/>
              <a:t>Easier and Faster execution than previous model 4.4.1.</a:t>
            </a:r>
          </a:p>
          <a:p>
            <a:r>
              <a:rPr lang="en-US" dirty="0"/>
              <a:t>Preinstalled packages, users only need to load package.</a:t>
            </a:r>
          </a:p>
          <a:p>
            <a:r>
              <a:rPr lang="en-US" dirty="0"/>
              <a:t>No installation required, simply extract zip-file and run. </a:t>
            </a:r>
          </a:p>
        </p:txBody>
      </p:sp>
      <p:pic>
        <p:nvPicPr>
          <p:cNvPr id="7" name="Content Placeholder 6">
            <a:extLst>
              <a:ext uri="{FF2B5EF4-FFF2-40B4-BE49-F238E27FC236}">
                <a16:creationId xmlns:a16="http://schemas.microsoft.com/office/drawing/2014/main" id="{97EED973-BBC9-4856-86EA-8CE006A94811}"/>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81750" y="1905000"/>
            <a:ext cx="4114800" cy="4114800"/>
          </a:xfrm>
        </p:spPr>
      </p:pic>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381000"/>
            <a:ext cx="9144001" cy="1066800"/>
          </a:xfrm>
        </p:spPr>
        <p:txBody>
          <a:bodyPr/>
          <a:lstStyle/>
          <a:p>
            <a:r>
              <a:rPr lang="en-US" dirty="0"/>
              <a:t>Project Layout</a:t>
            </a:r>
          </a:p>
        </p:txBody>
      </p:sp>
      <p:graphicFrame>
        <p:nvGraphicFramePr>
          <p:cNvPr id="3" name="Content Placeholder 2" descr="Alternating Flow diagram showing 3 groups arranged from left to right with a title and bullet points in each group and a curved arrow showing the flow from one group to the next."/>
          <p:cNvGraphicFramePr>
            <a:graphicFrameLocks noGrp="1"/>
          </p:cNvGraphicFramePr>
          <p:nvPr>
            <p:ph idx="1"/>
            <p:extLst>
              <p:ext uri="{D42A27DB-BD31-4B8C-83A1-F6EECF244321}">
                <p14:modId xmlns:p14="http://schemas.microsoft.com/office/powerpoint/2010/main" val="1728371461"/>
              </p:ext>
            </p:extLst>
          </p:nvPr>
        </p:nvGraphicFramePr>
        <p:xfrm>
          <a:off x="1522413" y="1905000"/>
          <a:ext cx="9134475"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Horn and </a:t>
            </a:r>
            <a:r>
              <a:rPr lang="en-US" dirty="0" err="1"/>
              <a:t>Schunck</a:t>
            </a:r>
            <a:endParaRPr lang="en-US" dirty="0"/>
          </a:p>
        </p:txBody>
      </p:sp>
      <p:sp>
        <p:nvSpPr>
          <p:cNvPr id="4" name="Content Placeholder 1">
            <a:extLst>
              <a:ext uri="{FF2B5EF4-FFF2-40B4-BE49-F238E27FC236}">
                <a16:creationId xmlns:a16="http://schemas.microsoft.com/office/drawing/2014/main" id="{7C60A61A-C127-49F0-A402-48DF6351AB7B}"/>
              </a:ext>
            </a:extLst>
          </p:cNvPr>
          <p:cNvSpPr txBox="1">
            <a:spLocks/>
          </p:cNvSpPr>
          <p:nvPr/>
        </p:nvSpPr>
        <p:spPr>
          <a:xfrm>
            <a:off x="1522413" y="1904999"/>
            <a:ext cx="9134391" cy="4114801"/>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Berthold K.P. Horn and Brian </a:t>
            </a:r>
            <a:r>
              <a:rPr lang="en-US" dirty="0" err="1"/>
              <a:t>G.Schunck</a:t>
            </a:r>
            <a:r>
              <a:rPr lang="en-US" dirty="0"/>
              <a:t>, AI Laboratory, MIT 1981.</a:t>
            </a:r>
          </a:p>
          <a:p>
            <a:r>
              <a:rPr lang="en-US" dirty="0"/>
              <a:t>Optical flow cannot be computed locally, since only one independent measurement is available from the image sequence at a point, while flow velocity has two components.</a:t>
            </a:r>
          </a:p>
          <a:p>
            <a:r>
              <a:rPr lang="en-US" dirty="0"/>
              <a:t>Determine optical flow through minimization of global energy functional.</a:t>
            </a:r>
          </a:p>
          <a:p>
            <a:r>
              <a:rPr lang="en-US" dirty="0"/>
              <a:t>Modification in energy function and brightness constraint is proposed in order to reflect Fractional-Order optical flow model.</a:t>
            </a:r>
          </a:p>
        </p:txBody>
      </p:sp>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762000"/>
          </a:xfrm>
        </p:spPr>
        <p:txBody>
          <a:bodyPr/>
          <a:lstStyle/>
          <a:p>
            <a:r>
              <a:rPr lang="en-US" dirty="0"/>
              <a:t>Energy Function</a:t>
            </a:r>
          </a:p>
        </p:txBody>
      </p:sp>
      <p:sp>
        <p:nvSpPr>
          <p:cNvPr id="4" name="Content Placeholder 1">
            <a:extLst>
              <a:ext uri="{FF2B5EF4-FFF2-40B4-BE49-F238E27FC236}">
                <a16:creationId xmlns:a16="http://schemas.microsoft.com/office/drawing/2014/main" id="{7C60A61A-C127-49F0-A402-48DF6351AB7B}"/>
              </a:ext>
            </a:extLst>
          </p:cNvPr>
          <p:cNvSpPr txBox="1">
            <a:spLocks/>
          </p:cNvSpPr>
          <p:nvPr/>
        </p:nvSpPr>
        <p:spPr>
          <a:xfrm>
            <a:off x="1512803" y="1524000"/>
            <a:ext cx="9134391" cy="4114801"/>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dirty="0"/>
          </a:p>
        </p:txBody>
      </p:sp>
      <p:pic>
        <p:nvPicPr>
          <p:cNvPr id="6" name="Picture 5">
            <a:extLst>
              <a:ext uri="{FF2B5EF4-FFF2-40B4-BE49-F238E27FC236}">
                <a16:creationId xmlns:a16="http://schemas.microsoft.com/office/drawing/2014/main" id="{EC850751-AB4D-42E5-B644-D37A077B964E}"/>
              </a:ext>
            </a:extLst>
          </p:cNvPr>
          <p:cNvPicPr/>
          <p:nvPr/>
        </p:nvPicPr>
        <p:blipFill>
          <a:blip r:embed="rId3">
            <a:extLst>
              <a:ext uri="{28A0092B-C50C-407E-A947-70E740481C1C}">
                <a14:useLocalDpi xmlns:a14="http://schemas.microsoft.com/office/drawing/2010/main" val="0"/>
              </a:ext>
            </a:extLst>
          </a:blip>
          <a:stretch>
            <a:fillRect/>
          </a:stretch>
        </p:blipFill>
        <p:spPr>
          <a:xfrm>
            <a:off x="1549982" y="1517374"/>
            <a:ext cx="6181809" cy="838200"/>
          </a:xfrm>
          <a:prstGeom prst="rect">
            <a:avLst/>
          </a:prstGeom>
        </p:spPr>
      </p:pic>
      <p:sp>
        <p:nvSpPr>
          <p:cNvPr id="7" name="Content Placeholder 1">
            <a:extLst>
              <a:ext uri="{FF2B5EF4-FFF2-40B4-BE49-F238E27FC236}">
                <a16:creationId xmlns:a16="http://schemas.microsoft.com/office/drawing/2014/main" id="{EDCDD944-8547-466B-9D7D-6F89F3DD5793}"/>
              </a:ext>
            </a:extLst>
          </p:cNvPr>
          <p:cNvSpPr txBox="1">
            <a:spLocks/>
          </p:cNvSpPr>
          <p:nvPr/>
        </p:nvSpPr>
        <p:spPr>
          <a:xfrm>
            <a:off x="1512802" y="2743200"/>
            <a:ext cx="9134391" cy="3733800"/>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Horn and </a:t>
            </a:r>
            <a:r>
              <a:rPr lang="en-US" dirty="0" err="1"/>
              <a:t>Schunck</a:t>
            </a:r>
            <a:r>
              <a:rPr lang="en-US" dirty="0"/>
              <a:t> were the first to introduce global method, global constraint of smoothness over the computed flow field.</a:t>
            </a:r>
          </a:p>
          <a:p>
            <a:r>
              <a:rPr lang="en-US" dirty="0"/>
              <a:t>In the equation above </a:t>
            </a:r>
            <a:r>
              <a:rPr lang="en-US" dirty="0" err="1"/>
              <a:t>f</a:t>
            </a:r>
            <a:r>
              <a:rPr lang="en-US" sz="1800" dirty="0" err="1"/>
              <a:t>x</a:t>
            </a:r>
            <a:r>
              <a:rPr lang="en-US" dirty="0"/>
              <a:t> denotes the partial derivative of f with respect to x, and u is the horizontal displacement with v being the vertical displacement.</a:t>
            </a:r>
          </a:p>
          <a:p>
            <a:r>
              <a:rPr lang="en-US" dirty="0"/>
              <a:t>|</a:t>
            </a:r>
            <a:r>
              <a:rPr lang="en-US" dirty="0" err="1"/>
              <a:t>nabla</a:t>
            </a:r>
            <a:r>
              <a:rPr lang="en-US" dirty="0"/>
              <a:t> u|^2 is equal to (u</a:t>
            </a:r>
            <a:r>
              <a:rPr lang="en-US" sz="1400" dirty="0"/>
              <a:t>x</a:t>
            </a:r>
            <a:r>
              <a:rPr lang="en-US" dirty="0"/>
              <a:t>^2 + u</a:t>
            </a:r>
            <a:r>
              <a:rPr lang="en-US" sz="1400" dirty="0"/>
              <a:t>y</a:t>
            </a:r>
            <a:r>
              <a:rPr lang="en-US" dirty="0"/>
              <a:t>^2)^(1/2)</a:t>
            </a:r>
          </a:p>
          <a:p>
            <a:r>
              <a:rPr lang="en-US" dirty="0"/>
              <a:t>If displacement between frames is small enough, the grey value will not drastically change from frame to frame.</a:t>
            </a:r>
          </a:p>
        </p:txBody>
      </p:sp>
    </p:spTree>
    <p:extLst>
      <p:ext uri="{BB962C8B-B14F-4D97-AF65-F5344CB8AC3E}">
        <p14:creationId xmlns:p14="http://schemas.microsoft.com/office/powerpoint/2010/main" val="318480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762000"/>
          </a:xfrm>
        </p:spPr>
        <p:txBody>
          <a:bodyPr/>
          <a:lstStyle/>
          <a:p>
            <a:r>
              <a:rPr lang="en-US" dirty="0"/>
              <a:t>Brightness Constraint Function</a:t>
            </a:r>
          </a:p>
        </p:txBody>
      </p:sp>
      <p:sp>
        <p:nvSpPr>
          <p:cNvPr id="4" name="Content Placeholder 1">
            <a:extLst>
              <a:ext uri="{FF2B5EF4-FFF2-40B4-BE49-F238E27FC236}">
                <a16:creationId xmlns:a16="http://schemas.microsoft.com/office/drawing/2014/main" id="{7C60A61A-C127-49F0-A402-48DF6351AB7B}"/>
              </a:ext>
            </a:extLst>
          </p:cNvPr>
          <p:cNvSpPr txBox="1">
            <a:spLocks/>
          </p:cNvSpPr>
          <p:nvPr/>
        </p:nvSpPr>
        <p:spPr>
          <a:xfrm>
            <a:off x="1512803" y="1524000"/>
            <a:ext cx="9134391" cy="4114801"/>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dirty="0"/>
          </a:p>
        </p:txBody>
      </p:sp>
      <p:sp>
        <p:nvSpPr>
          <p:cNvPr id="7" name="Content Placeholder 1">
            <a:extLst>
              <a:ext uri="{FF2B5EF4-FFF2-40B4-BE49-F238E27FC236}">
                <a16:creationId xmlns:a16="http://schemas.microsoft.com/office/drawing/2014/main" id="{EDCDD944-8547-466B-9D7D-6F89F3DD5793}"/>
              </a:ext>
            </a:extLst>
          </p:cNvPr>
          <p:cNvSpPr txBox="1">
            <a:spLocks/>
          </p:cNvSpPr>
          <p:nvPr/>
        </p:nvSpPr>
        <p:spPr>
          <a:xfrm>
            <a:off x="1494650" y="1613452"/>
            <a:ext cx="9134391" cy="3733800"/>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Brightness constraint relates the change in image brightness at a point to the motion of the brightness pattern.</a:t>
            </a:r>
          </a:p>
          <a:p>
            <a:r>
              <a:rPr lang="en-US" dirty="0"/>
              <a:t>Brightness at a particular point is </a:t>
            </a:r>
            <a:r>
              <a:rPr lang="en-US" dirty="0" err="1"/>
              <a:t>dE</a:t>
            </a:r>
            <a:r>
              <a:rPr lang="en-US" dirty="0"/>
              <a:t>/dt = zero.</a:t>
            </a:r>
          </a:p>
          <a:p>
            <a:r>
              <a:rPr lang="en-US" dirty="0"/>
              <a:t>(∂E/∂x) dx/dt + (∂E/∂y) </a:t>
            </a:r>
            <a:r>
              <a:rPr lang="en-US" dirty="0" err="1"/>
              <a:t>dy</a:t>
            </a:r>
            <a:r>
              <a:rPr lang="en-US" dirty="0"/>
              <a:t>/dt + (∂E/∂t) = 0. Let u = dx/dt and v = </a:t>
            </a:r>
            <a:r>
              <a:rPr lang="en-US" dirty="0" err="1"/>
              <a:t>dy</a:t>
            </a:r>
            <a:r>
              <a:rPr lang="en-US" dirty="0"/>
              <a:t>/dt, then we can see that we have a single linear equation in the two unknowns u and v, </a:t>
            </a:r>
            <a:r>
              <a:rPr lang="en-US" dirty="0" err="1"/>
              <a:t>E</a:t>
            </a:r>
            <a:r>
              <a:rPr lang="en-US" baseline="-25000" dirty="0" err="1"/>
              <a:t>x</a:t>
            </a:r>
            <a:r>
              <a:rPr lang="en-US" dirty="0" err="1"/>
              <a:t>u</a:t>
            </a:r>
            <a:r>
              <a:rPr lang="en-US" dirty="0"/>
              <a:t> + </a:t>
            </a:r>
            <a:r>
              <a:rPr lang="en-US" dirty="0" err="1"/>
              <a:t>E</a:t>
            </a:r>
            <a:r>
              <a:rPr lang="en-US" baseline="-25000" dirty="0" err="1"/>
              <a:t>y</a:t>
            </a:r>
            <a:r>
              <a:rPr lang="en-US" dirty="0" err="1"/>
              <a:t>v</a:t>
            </a:r>
            <a:r>
              <a:rPr lang="en-US" dirty="0"/>
              <a:t> + E</a:t>
            </a:r>
            <a:r>
              <a:rPr lang="en-US" baseline="-25000" dirty="0"/>
              <a:t>t</a:t>
            </a:r>
            <a:r>
              <a:rPr lang="en-US" dirty="0"/>
              <a:t> = 0, we can go further and write the equation as (E</a:t>
            </a:r>
            <a:r>
              <a:rPr lang="en-US" baseline="-25000" dirty="0"/>
              <a:t>x</a:t>
            </a:r>
            <a:r>
              <a:rPr lang="en-US" dirty="0"/>
              <a:t>, </a:t>
            </a:r>
            <a:r>
              <a:rPr lang="en-US" dirty="0" err="1"/>
              <a:t>E</a:t>
            </a:r>
            <a:r>
              <a:rPr lang="en-US" baseline="-25000" dirty="0" err="1"/>
              <a:t>y</a:t>
            </a:r>
            <a:r>
              <a:rPr lang="en-US" dirty="0"/>
              <a:t>) (u, v) = -E</a:t>
            </a:r>
            <a:r>
              <a:rPr lang="en-US" baseline="-25000" dirty="0"/>
              <a:t>t.</a:t>
            </a:r>
          </a:p>
          <a:p>
            <a:r>
              <a:rPr lang="en-US" dirty="0"/>
              <a:t>Image brightness at the point (x, y) and the image plane at time T be denoted by E (x, y, t).</a:t>
            </a:r>
            <a:endParaRPr lang="en-US" baseline="-25000" dirty="0"/>
          </a:p>
          <a:p>
            <a:endParaRPr lang="en-US" dirty="0"/>
          </a:p>
        </p:txBody>
      </p:sp>
    </p:spTree>
    <p:extLst>
      <p:ext uri="{BB962C8B-B14F-4D97-AF65-F5344CB8AC3E}">
        <p14:creationId xmlns:p14="http://schemas.microsoft.com/office/powerpoint/2010/main" val="27561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762000"/>
          </a:xfrm>
        </p:spPr>
        <p:txBody>
          <a:bodyPr/>
          <a:lstStyle/>
          <a:p>
            <a:r>
              <a:rPr lang="en-US" dirty="0"/>
              <a:t>Brightness Constraint Function</a:t>
            </a:r>
          </a:p>
        </p:txBody>
      </p:sp>
      <p:sp>
        <p:nvSpPr>
          <p:cNvPr id="4" name="Content Placeholder 1">
            <a:extLst>
              <a:ext uri="{FF2B5EF4-FFF2-40B4-BE49-F238E27FC236}">
                <a16:creationId xmlns:a16="http://schemas.microsoft.com/office/drawing/2014/main" id="{7C60A61A-C127-49F0-A402-48DF6351AB7B}"/>
              </a:ext>
            </a:extLst>
          </p:cNvPr>
          <p:cNvSpPr txBox="1">
            <a:spLocks/>
          </p:cNvSpPr>
          <p:nvPr/>
        </p:nvSpPr>
        <p:spPr>
          <a:xfrm>
            <a:off x="1512803" y="1524000"/>
            <a:ext cx="9134391" cy="4114801"/>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endParaRPr lang="en-US" dirty="0"/>
          </a:p>
        </p:txBody>
      </p:sp>
      <p:pic>
        <p:nvPicPr>
          <p:cNvPr id="5" name="Picture 4">
            <a:extLst>
              <a:ext uri="{FF2B5EF4-FFF2-40B4-BE49-F238E27FC236}">
                <a16:creationId xmlns:a16="http://schemas.microsoft.com/office/drawing/2014/main" id="{09105CBC-B7FF-42C0-99AE-37EC1C039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12" y="1828800"/>
            <a:ext cx="5181600" cy="4369668"/>
          </a:xfrm>
          <a:prstGeom prst="rect">
            <a:avLst/>
          </a:prstGeom>
        </p:spPr>
      </p:pic>
      <p:sp>
        <p:nvSpPr>
          <p:cNvPr id="6" name="Content Placeholder 1">
            <a:extLst>
              <a:ext uri="{FF2B5EF4-FFF2-40B4-BE49-F238E27FC236}">
                <a16:creationId xmlns:a16="http://schemas.microsoft.com/office/drawing/2014/main" id="{7C60A61A-C127-49F0-A402-48DF6351AB7B}"/>
              </a:ext>
            </a:extLst>
          </p:cNvPr>
          <p:cNvSpPr txBox="1">
            <a:spLocks/>
          </p:cNvSpPr>
          <p:nvPr/>
        </p:nvSpPr>
        <p:spPr>
          <a:xfrm>
            <a:off x="7085012" y="1812758"/>
            <a:ext cx="4105192" cy="4191000"/>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n-US" dirty="0"/>
              <a:t>The basic rate of  change of image brightness equation constrains the optical flow velocity. The velocity (u, v) has to lie along a line perpendicular to the brightness gradient vector (E</a:t>
            </a:r>
            <a:r>
              <a:rPr lang="en-US" sz="1400" dirty="0"/>
              <a:t>x, </a:t>
            </a:r>
            <a:r>
              <a:rPr lang="en-US" dirty="0" err="1"/>
              <a:t>E</a:t>
            </a:r>
            <a:r>
              <a:rPr lang="en-US" sz="1400" dirty="0" err="1"/>
              <a:t>y</a:t>
            </a:r>
            <a:r>
              <a:rPr lang="en-US" dirty="0"/>
              <a:t>). The distance of this line from origin equals E</a:t>
            </a:r>
            <a:r>
              <a:rPr lang="en-US" sz="1400" dirty="0"/>
              <a:t>t</a:t>
            </a:r>
            <a:r>
              <a:rPr lang="en-US" dirty="0"/>
              <a:t> divided by the magnitude of (E</a:t>
            </a:r>
            <a:r>
              <a:rPr lang="en-US" sz="1800" dirty="0"/>
              <a:t>x, </a:t>
            </a:r>
            <a:r>
              <a:rPr lang="en-US" dirty="0" err="1"/>
              <a:t>E</a:t>
            </a:r>
            <a:r>
              <a:rPr lang="en-US" sz="1800" dirty="0" err="1"/>
              <a:t>y</a:t>
            </a:r>
            <a:r>
              <a:rPr lang="en-US" dirty="0"/>
              <a:t>). </a:t>
            </a:r>
          </a:p>
        </p:txBody>
      </p:sp>
    </p:spTree>
    <p:extLst>
      <p:ext uri="{BB962C8B-B14F-4D97-AF65-F5344CB8AC3E}">
        <p14:creationId xmlns:p14="http://schemas.microsoft.com/office/powerpoint/2010/main" val="189261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1924</TotalTime>
  <Words>1369</Words>
  <Application>Microsoft Office PowerPoint</Application>
  <PresentationFormat>Custom</PresentationFormat>
  <Paragraphs>123</Paragraphs>
  <Slides>23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Corbel</vt:lpstr>
      <vt:lpstr>Digital Blue Tunnel 16x9</vt:lpstr>
      <vt:lpstr>Motion Estimation Using  Optical Flow</vt:lpstr>
      <vt:lpstr>Motion Estimation Using Optical flow</vt:lpstr>
      <vt:lpstr>Project Objective</vt:lpstr>
      <vt:lpstr>OCTAVE 5.0.1</vt:lpstr>
      <vt:lpstr>Project Layout</vt:lpstr>
      <vt:lpstr>Horn and Schunck</vt:lpstr>
      <vt:lpstr>Energy Function</vt:lpstr>
      <vt:lpstr>Brightness Constraint Function</vt:lpstr>
      <vt:lpstr>Brightness Constraint Function</vt:lpstr>
      <vt:lpstr>PowerPoint Presentation</vt:lpstr>
      <vt:lpstr>Fractional-Order </vt:lpstr>
      <vt:lpstr>PowerPoint Presentation</vt:lpstr>
      <vt:lpstr>Energy Function</vt:lpstr>
      <vt:lpstr>Brightness Constraint Function</vt:lpstr>
      <vt:lpstr>Horn and Schunck Result</vt:lpstr>
      <vt:lpstr>Modified Parameters</vt:lpstr>
      <vt:lpstr>Euler Lagrange</vt:lpstr>
      <vt:lpstr>Median Filters</vt:lpstr>
      <vt:lpstr>Reducing Smoothing Effects</vt:lpstr>
      <vt:lpstr>Corner Detection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Estimation Using  Optical Flow</dc:title>
  <dc:creator>Mahendra Basyal</dc:creator>
  <cp:lastModifiedBy>Mahendra Basyal</cp:lastModifiedBy>
  <cp:revision>63</cp:revision>
  <dcterms:created xsi:type="dcterms:W3CDTF">2019-04-29T13:54:03Z</dcterms:created>
  <dcterms:modified xsi:type="dcterms:W3CDTF">2019-05-01T16:20:12Z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